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258" r:id="rId4"/>
    <p:sldId id="265" r:id="rId5"/>
    <p:sldId id="291" r:id="rId6"/>
    <p:sldId id="292" r:id="rId7"/>
    <p:sldId id="266" r:id="rId8"/>
    <p:sldId id="293" r:id="rId9"/>
    <p:sldId id="267" r:id="rId10"/>
    <p:sldId id="268" r:id="rId11"/>
    <p:sldId id="269" r:id="rId12"/>
    <p:sldId id="294" r:id="rId13"/>
    <p:sldId id="295" r:id="rId14"/>
    <p:sldId id="270" r:id="rId15"/>
    <p:sldId id="271" r:id="rId16"/>
    <p:sldId id="296" r:id="rId17"/>
    <p:sldId id="297" r:id="rId18"/>
    <p:sldId id="272" r:id="rId19"/>
    <p:sldId id="298" r:id="rId20"/>
    <p:sldId id="273" r:id="rId21"/>
    <p:sldId id="299" r:id="rId22"/>
    <p:sldId id="274" r:id="rId23"/>
    <p:sldId id="300" r:id="rId24"/>
    <p:sldId id="275" r:id="rId25"/>
    <p:sldId id="301" r:id="rId26"/>
    <p:sldId id="302" r:id="rId27"/>
    <p:sldId id="276" r:id="rId28"/>
    <p:sldId id="303" r:id="rId29"/>
    <p:sldId id="304" r:id="rId30"/>
    <p:sldId id="308" r:id="rId31"/>
    <p:sldId id="309" r:id="rId32"/>
    <p:sldId id="310" r:id="rId33"/>
    <p:sldId id="259" r:id="rId34"/>
    <p:sldId id="312" r:id="rId35"/>
    <p:sldId id="313" r:id="rId36"/>
    <p:sldId id="279" r:id="rId37"/>
    <p:sldId id="280" r:id="rId38"/>
    <p:sldId id="281" r:id="rId39"/>
    <p:sldId id="260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305" r:id="rId50"/>
    <p:sldId id="306" r:id="rId51"/>
    <p:sldId id="307" r:id="rId52"/>
    <p:sldId id="261" r:id="rId53"/>
    <p:sldId id="262" r:id="rId54"/>
    <p:sldId id="26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264" r:id="rId63"/>
  </p:sldIdLst>
  <p:sldSz cx="12192000" cy="6858000"/>
  <p:notesSz cx="6858000" cy="914400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VOD" id="{86DBC67A-9675-4765-8BC3-FF4AD75593A6}">
          <p14:sldIdLst>
            <p14:sldId id="256"/>
            <p14:sldId id="257"/>
          </p14:sldIdLst>
        </p14:section>
        <p14:section name="1 VEKTORJI" id="{DC3856DC-A356-4042-859B-71B0BCE1BFD4}">
          <p14:sldIdLst>
            <p14:sldId id="258"/>
            <p14:sldId id="265"/>
            <p14:sldId id="291"/>
            <p14:sldId id="292"/>
            <p14:sldId id="266"/>
            <p14:sldId id="293"/>
            <p14:sldId id="267"/>
            <p14:sldId id="268"/>
            <p14:sldId id="269"/>
            <p14:sldId id="294"/>
            <p14:sldId id="295"/>
            <p14:sldId id="270"/>
            <p14:sldId id="271"/>
            <p14:sldId id="296"/>
            <p14:sldId id="297"/>
            <p14:sldId id="272"/>
            <p14:sldId id="298"/>
            <p14:sldId id="273"/>
            <p14:sldId id="299"/>
            <p14:sldId id="274"/>
            <p14:sldId id="300"/>
            <p14:sldId id="275"/>
            <p14:sldId id="301"/>
            <p14:sldId id="302"/>
            <p14:sldId id="276"/>
            <p14:sldId id="303"/>
            <p14:sldId id="304"/>
            <p14:sldId id="308"/>
            <p14:sldId id="309"/>
            <p14:sldId id="310"/>
          </p14:sldIdLst>
        </p14:section>
        <p14:section name="2 POTENCE IN KORENI" id="{E49955BE-1B49-4CC6-910C-AE8557588136}">
          <p14:sldIdLst>
            <p14:sldId id="259"/>
            <p14:sldId id="312"/>
            <p14:sldId id="313"/>
            <p14:sldId id="279"/>
            <p14:sldId id="280"/>
            <p14:sldId id="281"/>
          </p14:sldIdLst>
        </p14:section>
        <p14:section name="3 FUNKCIJA IN NJENE LASTNOSTI" id="{E79F015A-B01A-4456-8385-54EDC0DCDBBD}">
          <p14:sldIdLst>
            <p14:sldId id="260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305"/>
            <p14:sldId id="306"/>
            <p14:sldId id="307"/>
          </p14:sldIdLst>
        </p14:section>
        <p14:section name="4 POTENČNA FUNKCIJA" id="{9832F934-FAEF-4581-BA04-518BF0FBC439}">
          <p14:sldIdLst>
            <p14:sldId id="261"/>
          </p14:sldIdLst>
        </p14:section>
        <p14:section name="5 KVADRATNA FUNKCIJA" id="{FA2C8AF2-61E1-4016-BCA2-A26E05F1D40B}">
          <p14:sldIdLst>
            <p14:sldId id="262"/>
          </p14:sldIdLst>
        </p14:section>
        <p14:section name="6 KOMPLEKSNA ŠTEVILA" id="{607D26EA-00CF-465E-B50B-46B17649C77D}">
          <p14:sldIdLst>
            <p14:sldId id="263"/>
            <p14:sldId id="314"/>
            <p14:sldId id="315"/>
            <p14:sldId id="316"/>
            <p14:sldId id="317"/>
            <p14:sldId id="318"/>
            <p14:sldId id="319"/>
            <p14:sldId id="320"/>
          </p14:sldIdLst>
        </p14:section>
        <p14:section name="7 EKSPONENTNA IN LOGARITEMSKA FUNKCIJA" id="{7A67189B-8604-440A-B9E5-982FBE2B5EC1}">
          <p14:sldIdLst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rednji slog 2 – poudarek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62" d="100"/>
          <a:sy n="62" d="100"/>
        </p:scale>
        <p:origin x="90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glav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3" name="Označba mesta datum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72DF8-95E8-455A-BDAF-384751FB8EF0}" type="datetimeFigureOut">
              <a:rPr lang="sl-SI" smtClean="0"/>
              <a:t>25. 12. 2020</a:t>
            </a:fld>
            <a:endParaRPr lang="sl-SI"/>
          </a:p>
        </p:txBody>
      </p:sp>
      <p:sp>
        <p:nvSpPr>
          <p:cNvPr id="4" name="Označba mesta stranske slik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l-SI"/>
          </a:p>
        </p:txBody>
      </p:sp>
      <p:sp>
        <p:nvSpPr>
          <p:cNvPr id="5" name="Označba mesta opomb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BED75E-1490-4B29-BE43-78D878875FB5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820845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l-SI" smtClean="0"/>
              <a:t>Kliknite, da uredite slog podnaslova matrice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A8E0E-8CC8-4E16-8A88-6AF05D27B70C}" type="datetime1">
              <a:rPr lang="sl-SI" smtClean="0"/>
              <a:t>25. 12. 2020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36165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navpičnega besedila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51FCA-C693-4DB2-8AC3-DC811AC6739A}" type="datetime1">
              <a:rPr lang="sl-SI" smtClean="0"/>
              <a:t>25. 12. 2020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894295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vpični naslov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navpičnega besedila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F7862-FA91-4D58-8CA3-86B8B9EAEB3F}" type="datetime1">
              <a:rPr lang="sl-SI" smtClean="0"/>
              <a:t>25. 12. 2020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536587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E6D80-567B-4830-B4EE-E21395CB3CB8}" type="datetime1">
              <a:rPr lang="sl-SI" smtClean="0"/>
              <a:t>25. 12. 2020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236112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49B38-FE46-4A5A-AFAE-1F5AB493AF24}" type="datetime1">
              <a:rPr lang="sl-SI" smtClean="0"/>
              <a:t>25. 12. 2020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277512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vsebin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vsebin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5" name="Označba mesta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B9C69-4965-48EB-B68F-605DBDFBEE10}" type="datetime1">
              <a:rPr lang="sl-SI" smtClean="0"/>
              <a:t>25. 12. 2020</a:t>
            </a:fld>
            <a:endParaRPr lang="sl-SI"/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197514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Označba mesta vsebin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5" name="Označba mesta besedila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6" name="Označba mesta vsebin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7" name="Označba mesta datum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6A29F-C214-4324-8ECA-EFEB20DEBD61}" type="datetime1">
              <a:rPr lang="sl-SI" smtClean="0"/>
              <a:t>25. 12. 2020</a:t>
            </a:fld>
            <a:endParaRPr lang="sl-SI"/>
          </a:p>
        </p:txBody>
      </p:sp>
      <p:sp>
        <p:nvSpPr>
          <p:cNvPr id="8" name="Označba mesta no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Označba mesta številke diapoz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155047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datum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70E82-1514-4D8A-A427-CAC8A4630383}" type="datetime1">
              <a:rPr lang="sl-SI" smtClean="0"/>
              <a:t>25. 12. 2020</a:t>
            </a:fld>
            <a:endParaRPr lang="sl-SI"/>
          </a:p>
        </p:txBody>
      </p:sp>
      <p:sp>
        <p:nvSpPr>
          <p:cNvPr id="4" name="Označba mesta no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5" name="Označba mesta številke diapoz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102059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datum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98506-566E-4183-97E0-1E776797996C}" type="datetime1">
              <a:rPr lang="sl-SI" smtClean="0"/>
              <a:t>25. 12. 2020</a:t>
            </a:fld>
            <a:endParaRPr lang="sl-SI"/>
          </a:p>
        </p:txBody>
      </p:sp>
      <p:sp>
        <p:nvSpPr>
          <p:cNvPr id="3" name="Označba mesta no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15263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besedila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Označba mesta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DE59-E748-47AB-8FBE-6F382BBC5298}" type="datetime1">
              <a:rPr lang="sl-SI" smtClean="0"/>
              <a:t>25. 12. 2020</a:t>
            </a:fld>
            <a:endParaRPr lang="sl-SI"/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34484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slik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l-SI"/>
          </a:p>
        </p:txBody>
      </p:sp>
      <p:sp>
        <p:nvSpPr>
          <p:cNvPr id="4" name="Označba mesta besedila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Označba mesta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4E3F-8357-4946-9AE5-3DADE31A4747}" type="datetime1">
              <a:rPr lang="sl-SI" smtClean="0"/>
              <a:t>25. 12. 2020</a:t>
            </a:fld>
            <a:endParaRPr lang="sl-SI"/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40763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naslova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CD9D9-A5BF-4BEE-9AC7-B4E23184BB89}" type="datetime1">
              <a:rPr lang="sl-SI" smtClean="0"/>
              <a:t>25. 12. 2020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C43BD-DBCA-4704-82CD-45E066106B3A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881002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l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2.xml"/><Relationship Id="rId3" Type="http://schemas.openxmlformats.org/officeDocument/2006/relationships/slide" Target="slide33.xml"/><Relationship Id="rId7" Type="http://schemas.openxmlformats.org/officeDocument/2006/relationships/slide" Target="slide5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3.xml"/><Relationship Id="rId5" Type="http://schemas.openxmlformats.org/officeDocument/2006/relationships/slide" Target="slide52.xml"/><Relationship Id="rId4" Type="http://schemas.openxmlformats.org/officeDocument/2006/relationships/slide" Target="slide3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3.gif"/><Relationship Id="rId7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gif"/><Relationship Id="rId10" Type="http://schemas.openxmlformats.org/officeDocument/2006/relationships/image" Target="../media/image72.png"/><Relationship Id="rId4" Type="http://schemas.openxmlformats.org/officeDocument/2006/relationships/image" Target="../media/image64.gif"/><Relationship Id="rId9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gif"/><Relationship Id="rId7" Type="http://schemas.openxmlformats.org/officeDocument/2006/relationships/image" Target="../media/image77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gif"/><Relationship Id="rId9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gif"/><Relationship Id="rId4" Type="http://schemas.openxmlformats.org/officeDocument/2006/relationships/image" Target="../media/image82.gi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sl-SI" sz="8000" b="1" dirty="0" smtClean="0"/>
              <a:t>MATEMATIKA</a:t>
            </a:r>
            <a:endParaRPr lang="sl-SI" sz="8000" b="1" dirty="0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l-SI" dirty="0"/>
              <a:t>s</a:t>
            </a:r>
            <a:r>
              <a:rPr lang="sl-SI" dirty="0" smtClean="0"/>
              <a:t>plošna gimnazija – 2. letnik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4062279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5975"/>
          </a:xfrm>
        </p:spPr>
        <p:txBody>
          <a:bodyPr/>
          <a:lstStyle/>
          <a:p>
            <a:r>
              <a:rPr lang="sl-SI" b="1" dirty="0" smtClean="0"/>
              <a:t>1. 4 VZPOREDNOST V PROSTORU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723900" y="1181100"/>
                <a:ext cx="10756900" cy="5540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sl-SI" dirty="0" smtClean="0"/>
                  <a:t>Nevzporedni premici v prostoru, ki se ne sekata, imenujemo </a:t>
                </a:r>
                <a:r>
                  <a:rPr lang="sl-SI" b="1" dirty="0" smtClean="0"/>
                  <a:t>mimobežnici</a:t>
                </a:r>
                <a:r>
                  <a:rPr lang="sl-SI" dirty="0" smtClean="0"/>
                  <a:t>.</a:t>
                </a:r>
              </a:p>
              <a:p>
                <a:r>
                  <a:rPr lang="sl-SI" dirty="0" smtClean="0"/>
                  <a:t>Dve različni </a:t>
                </a:r>
                <a:r>
                  <a:rPr lang="sl-SI" b="1" dirty="0" smtClean="0"/>
                  <a:t>premici</a:t>
                </a:r>
                <a:r>
                  <a:rPr lang="sl-SI" dirty="0" smtClean="0"/>
                  <a:t> v prostoru sta </a:t>
                </a:r>
                <a:r>
                  <a:rPr lang="sl-SI" b="1" dirty="0" smtClean="0"/>
                  <a:t>vzporedni/paralelni</a:t>
                </a:r>
                <a:r>
                  <a:rPr lang="sl-SI" dirty="0" smtClean="0"/>
                  <a:t>, če ležita v isti ravnini in nimata skupnih točk. Vsaka premica je vzporedna sama sebi.</a:t>
                </a:r>
              </a:p>
              <a:p>
                <a:pPr lvl="1"/>
                <a:r>
                  <a:rPr lang="sl-SI" dirty="0" smtClean="0"/>
                  <a:t>Skozi dano točko poteka k dani premici natanko ena vzporednica.</a:t>
                </a:r>
              </a:p>
              <a:p>
                <a:r>
                  <a:rPr lang="sl-SI" dirty="0" smtClean="0"/>
                  <a:t>Premica in ravnina sta vzporedni, če se ne sekata ali če premica leži v ravnini. </a:t>
                </a:r>
              </a:p>
              <a:p>
                <a:pPr lvl="1"/>
                <a:r>
                  <a:rPr lang="sl-SI" dirty="0" smtClean="0"/>
                  <a:t>Če je premica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sl-SI" dirty="0" smtClean="0"/>
                  <a:t> vzporedna premici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sl-SI" dirty="0" smtClean="0"/>
                  <a:t>, ki leži v ravnini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sl-SI" dirty="0" smtClean="0"/>
                  <a:t>, je premica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sl-SI" dirty="0" smtClean="0"/>
                  <a:t> vzporedna tudi ravnini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sl-SI" dirty="0" smtClean="0"/>
                  <a:t>: </a:t>
                </a:r>
                <a14:m>
                  <m:oMath xmlns:m="http://schemas.openxmlformats.org/officeDocument/2006/math">
                    <m:r>
                      <a:rPr lang="sl-SI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sl-SI" dirty="0" smtClean="0"/>
                  <a:t>.</a:t>
                </a:r>
              </a:p>
              <a:p>
                <a:r>
                  <a:rPr lang="sl-SI" dirty="0" smtClean="0"/>
                  <a:t>Dve različni </a:t>
                </a:r>
                <a:r>
                  <a:rPr lang="sl-SI" b="1" dirty="0" smtClean="0"/>
                  <a:t>ravnini</a:t>
                </a:r>
                <a:r>
                  <a:rPr lang="sl-SI" dirty="0" smtClean="0"/>
                  <a:t> sta </a:t>
                </a:r>
                <a:r>
                  <a:rPr lang="sl-SI" b="1" dirty="0" smtClean="0"/>
                  <a:t>vzporedni</a:t>
                </a:r>
                <a:r>
                  <a:rPr lang="sl-SI" dirty="0" smtClean="0"/>
                  <a:t>, če nimata skupnih točk: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sl-SI" dirty="0" smtClean="0"/>
                  <a:t>. Vsaka ravnina je vzporedna sama sebi. </a:t>
                </a:r>
              </a:p>
              <a:p>
                <a:pPr lvl="1"/>
                <a:r>
                  <a:rPr lang="sl-SI" dirty="0" smtClean="0"/>
                  <a:t>Skozi dano točko poteka k dani ravnini natanko ena ravnina, ki je z njo vzporedna.</a:t>
                </a:r>
              </a:p>
              <a:p>
                <a:pPr lvl="1"/>
                <a:r>
                  <a:rPr lang="sl-SI" dirty="0" smtClean="0"/>
                  <a:t>Če sta dve ravnini vzporedni tretji ravnini, potem sta tudi med seboj vzporedni: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l-GR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m:rPr>
                        <m:sty m:val="p"/>
                      </m:rP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sl-SI" dirty="0" smtClean="0"/>
                  <a:t>.</a:t>
                </a: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3900" y="1181100"/>
                <a:ext cx="10756900" cy="5540375"/>
              </a:xfrm>
              <a:blipFill>
                <a:blip r:embed="rId2"/>
                <a:stretch>
                  <a:fillRect l="-1020" t="-2530" r="-510" b="-1980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10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141424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1. 5 PRAVOKOTNA PROJEKCIJA IN KOTI V PROSTORU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7162800" cy="4941886"/>
              </a:xfrm>
            </p:spPr>
            <p:txBody>
              <a:bodyPr>
                <a:normAutofit/>
              </a:bodyPr>
              <a:lstStyle/>
              <a:p>
                <a:r>
                  <a:rPr lang="sl-SI" dirty="0" smtClean="0"/>
                  <a:t>Premico, </a:t>
                </a:r>
                <a:r>
                  <a:rPr lang="sl-SI" b="1" dirty="0" smtClean="0"/>
                  <a:t>pravokotno</a:t>
                </a:r>
                <a:r>
                  <a:rPr lang="sl-SI" dirty="0" smtClean="0"/>
                  <a:t> na ravnino, imenujemo </a:t>
                </a:r>
                <a:r>
                  <a:rPr lang="sl-SI" b="1" dirty="0" smtClean="0"/>
                  <a:t>normala ravnine </a:t>
                </a:r>
                <a14:m>
                  <m:oMath xmlns:m="http://schemas.openxmlformats.org/officeDocument/2006/math"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sl-SI" dirty="0" smtClean="0"/>
                  <a:t>, presečišče normale z ravnino pa </a:t>
                </a:r>
                <a:r>
                  <a:rPr lang="sl-SI" b="1" dirty="0" smtClean="0"/>
                  <a:t>nožišče normale </a:t>
                </a:r>
                <a14:m>
                  <m:oMath xmlns:m="http://schemas.openxmlformats.org/officeDocument/2006/math"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sl-SI" dirty="0" smtClean="0"/>
                  <a:t>.</a:t>
                </a:r>
              </a:p>
              <a:p>
                <a:pPr lvl="1"/>
                <a:r>
                  <a:rPr lang="sl-SI" dirty="0" smtClean="0"/>
                  <a:t>Skozi poljubno točko prostora lahko na dano ravnino narišemo natanko eno normalo.</a:t>
                </a:r>
              </a:p>
              <a:p>
                <a:r>
                  <a:rPr lang="sl-SI" b="1" dirty="0" smtClean="0"/>
                  <a:t>Pravokotna projekcija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‘</m:t>
                    </m:r>
                  </m:oMath>
                </a14:m>
                <a:r>
                  <a:rPr lang="sl-SI" dirty="0" smtClean="0"/>
                  <a:t> </a:t>
                </a:r>
                <a:r>
                  <a:rPr lang="sl-SI" b="1" dirty="0" smtClean="0"/>
                  <a:t>točke</a:t>
                </a:r>
                <a:r>
                  <a:rPr lang="sl-SI" dirty="0" smtClean="0"/>
                  <a:t>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sl-SI" dirty="0" smtClean="0"/>
                  <a:t> na ravnino je nožišče pravokotnice skozi točko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sl-SI" dirty="0" smtClean="0"/>
                  <a:t> na ravnino. Točka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‘</m:t>
                    </m:r>
                  </m:oMath>
                </a14:m>
                <a:r>
                  <a:rPr lang="sl-SI" dirty="0" smtClean="0"/>
                  <a:t> je točki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sl-SI" dirty="0" smtClean="0"/>
                  <a:t> najbližja točka ravnine.</a:t>
                </a:r>
              </a:p>
              <a:p>
                <a:r>
                  <a:rPr lang="sl-SI" b="1" dirty="0"/>
                  <a:t>Razdalja med točko in ravnino </a:t>
                </a:r>
                <a:r>
                  <a:rPr lang="sl-SI" dirty="0"/>
                  <a:t>je enaka razdalji med točko in njeno pravokotno projekcijo na ravnino</a:t>
                </a:r>
                <a:r>
                  <a:rPr lang="sl-SI" dirty="0" smtClean="0"/>
                  <a:t>.</a:t>
                </a:r>
                <a:endParaRPr lang="sl-SI" b="1" dirty="0" smtClean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7162800" cy="4941886"/>
              </a:xfrm>
              <a:blipFill>
                <a:blip r:embed="rId2"/>
                <a:stretch>
                  <a:fillRect l="-1532" t="-1973" r="-2128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11</a:t>
            </a:fld>
            <a:endParaRPr lang="sl-SI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1690688"/>
            <a:ext cx="3352800" cy="1731264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3910611"/>
            <a:ext cx="3355558" cy="181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747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5"/>
                <a:ext cx="10515600" cy="6267449"/>
              </a:xfrm>
            </p:spPr>
            <p:txBody>
              <a:bodyPr>
                <a:normAutofit/>
              </a:bodyPr>
              <a:lstStyle/>
              <a:p>
                <a:r>
                  <a:rPr lang="sl-SI" b="1" dirty="0"/>
                  <a:t>Pravokotna projekcija daljice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sl-SI" dirty="0"/>
                  <a:t> na ravnino je daljica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‘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‘</m:t>
                    </m:r>
                  </m:oMath>
                </a14:m>
                <a:r>
                  <a:rPr lang="sl-SI" dirty="0"/>
                  <a:t>, ki ima za krajišči pravokotni projekciji krajišč daljice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sl-SI" dirty="0"/>
                  <a:t>.</a:t>
                </a:r>
              </a:p>
              <a:p>
                <a:r>
                  <a:rPr lang="sl-SI" b="1" dirty="0"/>
                  <a:t>Pravokotna projekcija premice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sl-SI" dirty="0"/>
                  <a:t> na ravnino je premica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‘</m:t>
                    </m:r>
                  </m:oMath>
                </a14:m>
                <a:r>
                  <a:rPr lang="sl-SI" dirty="0"/>
                  <a:t>, ki je določena s pravokotnima projekcijama dveh različnih točk premice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sl-SI" dirty="0"/>
                  <a:t> na ravnino</a:t>
                </a:r>
                <a:r>
                  <a:rPr lang="sl-SI" dirty="0" smtClean="0"/>
                  <a:t>.</a:t>
                </a:r>
              </a:p>
              <a:p>
                <a:endParaRPr lang="sl-SI" dirty="0"/>
              </a:p>
              <a:p>
                <a:endParaRPr lang="sl-SI" dirty="0" smtClean="0"/>
              </a:p>
              <a:p>
                <a:r>
                  <a:rPr lang="sl-SI" dirty="0" smtClean="0"/>
                  <a:t>Če </a:t>
                </a:r>
                <a:r>
                  <a:rPr lang="sl-SI" dirty="0"/>
                  <a:t>imata premica in ravnina skupno natanko eno točko, premica ravnino </a:t>
                </a:r>
                <a:r>
                  <a:rPr lang="sl-SI" b="1" dirty="0"/>
                  <a:t>prebada</a:t>
                </a:r>
                <a:r>
                  <a:rPr lang="sl-SI" dirty="0"/>
                  <a:t>. Skupno točko imenujemo </a:t>
                </a:r>
                <a:r>
                  <a:rPr lang="sl-SI" b="1" dirty="0" err="1"/>
                  <a:t>prebodišče</a:t>
                </a:r>
                <a:r>
                  <a:rPr lang="sl-SI" dirty="0"/>
                  <a:t>.</a:t>
                </a:r>
              </a:p>
              <a:p>
                <a:r>
                  <a:rPr lang="sl-SI" b="1" dirty="0" smtClean="0"/>
                  <a:t>Razdalja med vzporednima ravninama </a:t>
                </a:r>
                <a:r>
                  <a:rPr lang="sl-SI" dirty="0" smtClean="0"/>
                  <a:t>je enaka razdalji med nožiščema skupne normale.</a:t>
                </a:r>
              </a:p>
              <a:p>
                <a:r>
                  <a:rPr lang="sl-SI" b="1" dirty="0" smtClean="0"/>
                  <a:t>Razdalja med ravnino in</a:t>
                </a:r>
                <a:r>
                  <a:rPr lang="sl-SI" dirty="0" smtClean="0"/>
                  <a:t> njej </a:t>
                </a:r>
                <a:r>
                  <a:rPr lang="sl-SI" b="1" dirty="0" smtClean="0"/>
                  <a:t>vzporedno premico </a:t>
                </a:r>
                <a:r>
                  <a:rPr lang="sl-SI" dirty="0" smtClean="0"/>
                  <a:t>je enaka razdalji med poljubno točko premice in njeno pravokotno projekcijo na ravnino</a:t>
                </a:r>
                <a:r>
                  <a:rPr lang="sl-SI" dirty="0"/>
                  <a:t>.</a:t>
                </a:r>
              </a:p>
              <a:p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5"/>
                <a:ext cx="10515600" cy="6267449"/>
              </a:xfrm>
              <a:blipFill>
                <a:blip r:embed="rId2"/>
                <a:stretch>
                  <a:fillRect l="-1043" t="-1654" b="-2237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12</a:t>
            </a:fld>
            <a:endParaRPr lang="sl-SI" dirty="0"/>
          </a:p>
        </p:txBody>
      </p:sp>
      <p:pic>
        <p:nvPicPr>
          <p:cNvPr id="2" name="Slika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950" y="2067162"/>
            <a:ext cx="3078350" cy="155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61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5"/>
                <a:ext cx="10515600" cy="6267449"/>
              </a:xfrm>
            </p:spPr>
            <p:txBody>
              <a:bodyPr>
                <a:normAutofit/>
              </a:bodyPr>
              <a:lstStyle/>
              <a:p>
                <a:r>
                  <a:rPr lang="sl-SI" b="1" dirty="0" smtClean="0"/>
                  <a:t>Kot med mimobežnicama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sl-SI" dirty="0" smtClean="0"/>
                  <a:t> je enak kotu, ki ga s premico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sl-SI" dirty="0" smtClean="0"/>
                  <a:t> oklepa premica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‘</m:t>
                    </m:r>
                  </m:oMath>
                </a14:m>
                <a:r>
                  <a:rPr lang="sl-SI" dirty="0" smtClean="0"/>
                  <a:t>, ki jo dobimo, če premico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sl-SI" dirty="0" smtClean="0"/>
                  <a:t> vzporedno premaknemo tako, da seka premico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sl-SI" dirty="0" smtClean="0"/>
                  <a:t>.</a:t>
                </a:r>
              </a:p>
              <a:p>
                <a:r>
                  <a:rPr lang="sl-SI" b="1" dirty="0" smtClean="0"/>
                  <a:t>Kot med premico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sl-SI" dirty="0" smtClean="0"/>
                  <a:t> in </a:t>
                </a:r>
                <a:r>
                  <a:rPr lang="sl-SI" b="1" dirty="0" smtClean="0"/>
                  <a:t>ravnino</a:t>
                </a:r>
                <a:r>
                  <a:rPr lang="sl-SI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sl-SI" dirty="0" smtClean="0"/>
                  <a:t> je kot med premico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sl-SI" dirty="0" smtClean="0"/>
                  <a:t> in njeno pravokotno projekcijo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‘</m:t>
                    </m:r>
                  </m:oMath>
                </a14:m>
                <a:r>
                  <a:rPr lang="sl-SI" dirty="0" smtClean="0"/>
                  <a:t> na ravnino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sl-SI" dirty="0" smtClean="0"/>
                  <a:t> (če le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sl-SI" dirty="0" smtClean="0"/>
                  <a:t> ni pravokotna na ravnino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sl-SI" dirty="0" smtClean="0"/>
                  <a:t>).</a:t>
                </a:r>
              </a:p>
              <a:p>
                <a:pPr lvl="1"/>
                <a:r>
                  <a:rPr lang="sl-SI" dirty="0" smtClean="0"/>
                  <a:t>Če je premica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sl-SI" dirty="0" smtClean="0"/>
                  <a:t> pravokotna na ravnino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sl-SI" dirty="0" smtClean="0"/>
                  <a:t>, je kot med njima pravi kot.</a:t>
                </a:r>
              </a:p>
              <a:p>
                <a:pPr lvl="1"/>
                <a:r>
                  <a:rPr lang="sl-SI" dirty="0" smtClean="0"/>
                  <a:t>Če je premica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sl-SI" dirty="0" smtClean="0"/>
                  <a:t> vzporedna z ravnino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sl-SI" dirty="0" smtClean="0"/>
                  <a:t>, z njo oklepa ničelni kot.</a:t>
                </a:r>
              </a:p>
              <a:p>
                <a:r>
                  <a:rPr lang="sl-SI" b="1" dirty="0" smtClean="0"/>
                  <a:t>Kot med ravninama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sl-SI" dirty="0" smtClean="0"/>
                  <a:t> je kot med premicama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sl-SI" dirty="0" smtClean="0"/>
                  <a:t>, ki ju dobimo, če ravnini presekamo z ravnino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sl-SI" dirty="0" smtClean="0"/>
                  <a:t>, ki je pravokotna na presek ravnin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sl-SI" dirty="0" smtClean="0"/>
                  <a:t>.</a:t>
                </a:r>
              </a:p>
              <a:p>
                <a:pPr lvl="1"/>
                <a:r>
                  <a:rPr lang="sl-SI" dirty="0" smtClean="0"/>
                  <a:t>Kot med ravninama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sl-SI" dirty="0" smtClean="0"/>
                  <a:t> je enak kotu med poljubnima pravokotnicama na ti dve ravnini.</a:t>
                </a:r>
              </a:p>
              <a:p>
                <a:pPr lvl="1"/>
                <a:r>
                  <a:rPr lang="sl-SI" dirty="0" smtClean="0"/>
                  <a:t>Ravnini sta pravokotni, če prva ravnina vsebuje normalo druge ravnine ali obratno.</a:t>
                </a: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5"/>
                <a:ext cx="10515600" cy="6267449"/>
              </a:xfrm>
              <a:blipFill>
                <a:blip r:embed="rId2"/>
                <a:stretch>
                  <a:fillRect l="-1043" t="-1654" r="-1217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13</a:t>
            </a:fld>
            <a:endParaRPr lang="sl-SI"/>
          </a:p>
        </p:txBody>
      </p:sp>
      <p:pic>
        <p:nvPicPr>
          <p:cNvPr id="2" name="Slika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078" y="4364037"/>
            <a:ext cx="2445444" cy="1903412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662" y="1727328"/>
            <a:ext cx="2504838" cy="198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296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1. 6 DEFINICIJA VEKTORJA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71601"/>
                <a:ext cx="10515600" cy="524509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sl-SI" dirty="0" smtClean="0"/>
                  <a:t>Urejen par točk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sl-SI" dirty="0" smtClean="0"/>
                  <a:t>v prostoru določa </a:t>
                </a:r>
                <a:r>
                  <a:rPr lang="sl-SI" b="1" dirty="0" smtClean="0"/>
                  <a:t>vektor</a:t>
                </a:r>
                <a:r>
                  <a:rPr lang="sl-SI" dirty="0" smtClean="0"/>
                  <a:t>  z začetno točko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sl-SI" dirty="0" smtClean="0"/>
                  <a:t> in končno točko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sl-SI" dirty="0" smtClean="0"/>
                  <a:t>, ki ga ponazorimo z </a:t>
                </a:r>
                <a:r>
                  <a:rPr lang="sl-SI" b="1" dirty="0" smtClean="0"/>
                  <a:t>usmerjeno daljico</a:t>
                </a:r>
                <a:r>
                  <a:rPr lang="sl-SI" dirty="0" smtClean="0"/>
                  <a:t>.</a:t>
                </a:r>
              </a:p>
              <a:p>
                <a:r>
                  <a:rPr lang="sl-SI" dirty="0" smtClean="0"/>
                  <a:t>Vektorju lahko določimo: </a:t>
                </a:r>
                <a:r>
                  <a:rPr lang="sl-SI" b="1" dirty="0" smtClean="0"/>
                  <a:t>velikost</a:t>
                </a:r>
                <a:r>
                  <a:rPr lang="sl-SI" dirty="0" smtClean="0"/>
                  <a:t> (dolžina daljice), </a:t>
                </a:r>
                <a:r>
                  <a:rPr lang="sl-SI" b="1" dirty="0" smtClean="0"/>
                  <a:t>smer</a:t>
                </a:r>
                <a:r>
                  <a:rPr lang="sl-SI" dirty="0" smtClean="0"/>
                  <a:t> (premica nosilka) in </a:t>
                </a:r>
                <a:r>
                  <a:rPr lang="sl-SI" b="1" dirty="0" smtClean="0"/>
                  <a:t>usmerjenost</a:t>
                </a:r>
                <a:r>
                  <a:rPr lang="sl-SI" dirty="0" smtClean="0"/>
                  <a:t> (puščica).</a:t>
                </a:r>
              </a:p>
              <a:p>
                <a:r>
                  <a:rPr lang="sl-SI" dirty="0" smtClean="0"/>
                  <a:t>Dolžina daljice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d>
                  </m:oMath>
                </a14:m>
                <a:r>
                  <a:rPr lang="sl-SI" dirty="0" smtClean="0"/>
                  <a:t> je </a:t>
                </a:r>
                <a:r>
                  <a:rPr lang="sl-SI" b="1" dirty="0" smtClean="0"/>
                  <a:t>dolžina/absolutna</a:t>
                </a:r>
                <a:r>
                  <a:rPr lang="sl-SI" dirty="0" smtClean="0"/>
                  <a:t> </a:t>
                </a:r>
                <a:r>
                  <a:rPr lang="sl-SI" b="1" dirty="0" smtClean="0"/>
                  <a:t>vrednost</a:t>
                </a:r>
                <a:r>
                  <a:rPr lang="sl-SI" dirty="0" smtClean="0"/>
                  <a:t> vektorja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acc>
                  </m:oMath>
                </a14:m>
                <a:r>
                  <a:rPr lang="sl-SI" dirty="0" smtClean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acc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 smtClean="0"/>
                  <a:t>.</a:t>
                </a:r>
              </a:p>
              <a:p>
                <a:pPr lvl="1"/>
                <a:r>
                  <a:rPr lang="sl-SI" dirty="0" smtClean="0"/>
                  <a:t>Vektor z dolžino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sl-SI" dirty="0" smtClean="0"/>
                  <a:t> imenujemo </a:t>
                </a:r>
                <a:r>
                  <a:rPr lang="sl-SI" b="1" dirty="0" smtClean="0"/>
                  <a:t>enotski/normirani</a:t>
                </a:r>
                <a:r>
                  <a:rPr lang="sl-SI" dirty="0" smtClean="0"/>
                  <a:t> </a:t>
                </a:r>
                <a:r>
                  <a:rPr lang="sl-SI" b="1" dirty="0" smtClean="0"/>
                  <a:t>vektor</a:t>
                </a:r>
                <a:r>
                  <a:rPr lang="sl-SI" dirty="0" smtClean="0"/>
                  <a:t>.</a:t>
                </a:r>
              </a:p>
              <a:p>
                <a:r>
                  <a:rPr lang="sl-SI" dirty="0" smtClean="0"/>
                  <a:t>Vektorja sta enaka, če sta </a:t>
                </a:r>
                <a:r>
                  <a:rPr lang="sl-SI" b="1" dirty="0" smtClean="0"/>
                  <a:t>vzporedna</a:t>
                </a:r>
                <a:r>
                  <a:rPr lang="sl-SI" dirty="0" smtClean="0"/>
                  <a:t>, </a:t>
                </a:r>
                <a:r>
                  <a:rPr lang="sl-SI" b="1" dirty="0" smtClean="0"/>
                  <a:t>enako</a:t>
                </a:r>
                <a:r>
                  <a:rPr lang="sl-SI" dirty="0" smtClean="0"/>
                  <a:t> </a:t>
                </a:r>
                <a:r>
                  <a:rPr lang="sl-SI" b="1" dirty="0" smtClean="0"/>
                  <a:t>dolga</a:t>
                </a:r>
                <a:r>
                  <a:rPr lang="sl-SI" dirty="0" smtClean="0"/>
                  <a:t> in </a:t>
                </a:r>
                <a:r>
                  <a:rPr lang="sl-SI" b="1" dirty="0" smtClean="0"/>
                  <a:t>enako</a:t>
                </a:r>
                <a:r>
                  <a:rPr lang="sl-SI" dirty="0" smtClean="0"/>
                  <a:t> </a:t>
                </a:r>
                <a:r>
                  <a:rPr lang="sl-SI" b="1" dirty="0" smtClean="0"/>
                  <a:t>usmerjena</a:t>
                </a:r>
                <a:r>
                  <a:rPr lang="sl-SI" dirty="0" smtClean="0"/>
                  <a:t>.</a:t>
                </a:r>
              </a:p>
              <a:p>
                <a:endParaRPr lang="sl-SI" dirty="0" smtClean="0"/>
              </a:p>
              <a:p>
                <a:r>
                  <a:rPr lang="sl-SI" b="1" dirty="0" smtClean="0"/>
                  <a:t>Vzporedni premik </a:t>
                </a:r>
                <a:r>
                  <a:rPr lang="sl-SI" dirty="0" smtClean="0"/>
                  <a:t>za vektor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dirty="0" smtClean="0"/>
                  <a:t> je preslikava prostora vase, ki poljubno točko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sl-SI" dirty="0" smtClean="0"/>
                  <a:t> preslika v točko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‘</m:t>
                    </m:r>
                  </m:oMath>
                </a14:m>
                <a:r>
                  <a:rPr lang="sl-SI" dirty="0" smtClean="0"/>
                  <a:t>, da je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𝑇𝑇</m:t>
                        </m:r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acc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dirty="0" smtClean="0"/>
                  <a:t>.</a:t>
                </a: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71601"/>
                <a:ext cx="10515600" cy="5245099"/>
              </a:xfrm>
              <a:blipFill>
                <a:blip r:embed="rId2"/>
                <a:stretch>
                  <a:fillRect l="-1043" t="-2558" r="-406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14</a:t>
            </a:fld>
            <a:endParaRPr lang="sl-SI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98"/>
          <a:stretch/>
        </p:blipFill>
        <p:spPr>
          <a:xfrm>
            <a:off x="6187740" y="4666177"/>
            <a:ext cx="1160846" cy="994849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385" y="693014"/>
            <a:ext cx="1833515" cy="678587"/>
          </a:xfrm>
          <a:prstGeom prst="rect">
            <a:avLst/>
          </a:prstGeom>
        </p:spPr>
      </p:pic>
      <p:pic>
        <p:nvPicPr>
          <p:cNvPr id="7" name="Slika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533" y="4363212"/>
            <a:ext cx="1610061" cy="110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09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/>
          <a:lstStyle/>
          <a:p>
            <a:r>
              <a:rPr lang="sl-SI" b="1" dirty="0" smtClean="0"/>
              <a:t>1. 7 VSOTA IN RAZLIKA VEKTORJEV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89037"/>
                <a:ext cx="7594600" cy="5349875"/>
              </a:xfrm>
            </p:spPr>
            <p:txBody>
              <a:bodyPr>
                <a:normAutofit/>
              </a:bodyPr>
              <a:lstStyle/>
              <a:p>
                <a:r>
                  <a:rPr lang="sl-SI" b="1" dirty="0" smtClean="0"/>
                  <a:t>Vsota vektorjev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sl-SI" dirty="0" smtClean="0"/>
                  <a:t> je vektor, ki ga dobimo po enem izmed naslednjih pravil:</a:t>
                </a:r>
              </a:p>
              <a:p>
                <a:pPr lvl="1"/>
                <a:r>
                  <a:rPr lang="sl-SI" b="1" dirty="0" smtClean="0"/>
                  <a:t>Trikotniško pravilo </a:t>
                </a:r>
                <a:r>
                  <a:rPr lang="sl-SI" dirty="0" smtClean="0"/>
                  <a:t>– vektorja </a:t>
                </a:r>
                <a:r>
                  <a:rPr lang="sl-SI" dirty="0"/>
                  <a:t>vzporedno premaknemo tako, da bo začetna točka </a:t>
                </a:r>
                <a:r>
                  <a:rPr lang="sl-SI" dirty="0" smtClean="0"/>
                  <a:t>vektorja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sl-SI" dirty="0" smtClean="0"/>
                  <a:t> sovpadala </a:t>
                </a:r>
                <a:r>
                  <a:rPr lang="sl-SI" dirty="0"/>
                  <a:t>s končno točko vektorja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dirty="0"/>
                  <a:t>. Vsota vektorjev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dirty="0"/>
                  <a:t>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sl-SI" dirty="0"/>
                  <a:t> je vektor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sl-SI" dirty="0"/>
                  <a:t>, ki poteka od začetne točke vektorja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dirty="0"/>
                  <a:t> do končne točke vektorja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sl-SI" dirty="0"/>
                  <a:t>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sl-SI" dirty="0"/>
                  <a:t> predstavlja tretjo stranico </a:t>
                </a:r>
                <a:r>
                  <a:rPr lang="sl-SI" dirty="0" smtClean="0"/>
                  <a:t>trikotnika).</a:t>
                </a:r>
              </a:p>
              <a:p>
                <a:pPr lvl="1"/>
                <a:r>
                  <a:rPr lang="sl-SI" b="1" dirty="0" err="1" smtClean="0"/>
                  <a:t>Paralelogramsko</a:t>
                </a:r>
                <a:r>
                  <a:rPr lang="sl-SI" b="1" dirty="0" smtClean="0"/>
                  <a:t> pravilo </a:t>
                </a:r>
                <a:r>
                  <a:rPr lang="sl-SI" dirty="0" smtClean="0"/>
                  <a:t>– vektorja </a:t>
                </a:r>
                <a:r>
                  <a:rPr lang="sl-SI" dirty="0"/>
                  <a:t>vzporedno premaknemo tako, da bosta začetni točki vektorjev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dirty="0"/>
                  <a:t>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sl-SI" dirty="0"/>
                  <a:t> sovpadali, nato pa sliko dopolnimo do paralelograma. Vsota vektorjev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dirty="0"/>
                  <a:t>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sl-SI" dirty="0"/>
                  <a:t> je vektor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sl-SI" dirty="0" smtClean="0"/>
                  <a:t>, </a:t>
                </a:r>
                <a:r>
                  <a:rPr lang="sl-SI" dirty="0"/>
                  <a:t>ki se začne v isti točki kot vektorja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dirty="0"/>
                  <a:t>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sl-SI" dirty="0"/>
                  <a:t>, konča pa v drugem krajišču diagonale paralelograma. </a:t>
                </a: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89037"/>
                <a:ext cx="7594600" cy="5349875"/>
              </a:xfrm>
              <a:blipFill>
                <a:blip r:embed="rId2"/>
                <a:stretch>
                  <a:fillRect l="-1446" t="-797" r="-2570" b="-1367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15</a:t>
            </a:fld>
            <a:endParaRPr lang="sl-SI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800" y="2489808"/>
            <a:ext cx="2880000" cy="1486453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398" y="4124545"/>
            <a:ext cx="2880000" cy="193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360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4446514"/>
            <a:ext cx="2603500" cy="2329448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437" y="2643765"/>
            <a:ext cx="2278063" cy="906692"/>
          </a:xfrm>
          <a:prstGeom prst="rect">
            <a:avLst/>
          </a:prstGeom>
        </p:spPr>
      </p:pic>
      <p:pic>
        <p:nvPicPr>
          <p:cNvPr id="2" name="Slika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06" y="218818"/>
            <a:ext cx="2543530" cy="18385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5"/>
                <a:ext cx="10515600" cy="6267449"/>
              </a:xfrm>
            </p:spPr>
            <p:txBody>
              <a:bodyPr>
                <a:normAutofit/>
              </a:bodyPr>
              <a:lstStyle/>
              <a:p>
                <a:r>
                  <a:rPr lang="sl-SI" dirty="0" smtClean="0"/>
                  <a:t>Več vektorjev seštejemo po </a:t>
                </a:r>
                <a:r>
                  <a:rPr lang="sl-SI" b="1" dirty="0" smtClean="0"/>
                  <a:t>poligonskem pravilu</a:t>
                </a:r>
                <a:r>
                  <a:rPr lang="sl-SI" dirty="0" smtClean="0"/>
                  <a:t>.</a:t>
                </a:r>
              </a:p>
              <a:p>
                <a:endParaRPr lang="sl-SI" dirty="0" smtClean="0"/>
              </a:p>
              <a:p>
                <a:endParaRPr lang="sl-SI" dirty="0" smtClean="0"/>
              </a:p>
              <a:p>
                <a:r>
                  <a:rPr lang="sl-SI" dirty="0" smtClean="0"/>
                  <a:t>Vektor</a:t>
                </a:r>
                <a:r>
                  <a:rPr lang="sl-SI" dirty="0"/>
                  <a:t>, ki je vzporeden vektorju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/>
                  <a:t>, ima enako dolžino, a nasprotno smer, imenujemo </a:t>
                </a:r>
                <a:r>
                  <a:rPr lang="sl-SI" b="1" dirty="0"/>
                  <a:t>nasprotni</a:t>
                </a:r>
                <a:r>
                  <a:rPr lang="sl-SI" dirty="0"/>
                  <a:t> </a:t>
                </a:r>
                <a:r>
                  <a:rPr lang="sl-SI" b="1" dirty="0"/>
                  <a:t>vektor</a:t>
                </a:r>
                <a:r>
                  <a:rPr lang="sl-SI" dirty="0"/>
                  <a:t> vektorja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dirty="0"/>
                  <a:t>. Označimo ga z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–</m:t>
                    </m:r>
                    <m:acc>
                      <m:accPr>
                        <m:chr m:val="⃗"/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dirty="0"/>
                  <a:t>. nasprotni vektor vektorja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acc>
                  </m:oMath>
                </a14:m>
                <a:r>
                  <a:rPr lang="sl-SI" dirty="0"/>
                  <a:t> je vektor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𝐵𝐴</m:t>
                        </m:r>
                      </m:e>
                    </m:acc>
                  </m:oMath>
                </a14:m>
                <a:r>
                  <a:rPr lang="sl-SI" dirty="0" smtClean="0"/>
                  <a:t>.</a:t>
                </a:r>
              </a:p>
              <a:p>
                <a:pPr lvl="4"/>
                <a:endParaRPr lang="sl-SI" dirty="0"/>
              </a:p>
              <a:p>
                <a:r>
                  <a:rPr lang="sl-SI" b="1" dirty="0" smtClean="0"/>
                  <a:t>Razlika vektorjev </a:t>
                </a:r>
                <a:r>
                  <a:rPr lang="sl-SI" dirty="0" smtClean="0"/>
                  <a:t>je definirana kot prištevanje nasprotnega vektorja: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</m:oMath>
                </a14:m>
                <a:r>
                  <a:rPr lang="sl-SI" dirty="0" smtClean="0"/>
                  <a:t>.</a:t>
                </a:r>
              </a:p>
              <a:p>
                <a:pPr lvl="7"/>
                <a:r>
                  <a:rPr lang="sl-SI" sz="2400" dirty="0"/>
                  <a:t>Če sta vektorja postavljena tako, da imata skupno izhodišče, je njuna razlika vektor, ki poteka od konca drugega do konca prvega vektorja.</a:t>
                </a: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5"/>
                <a:ext cx="10515600" cy="6267449"/>
              </a:xfrm>
              <a:blipFill>
                <a:blip r:embed="rId5"/>
                <a:stretch>
                  <a:fillRect l="-1043" t="-1654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16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437487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5"/>
                <a:ext cx="10515600" cy="626744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sl-SI" sz="3000" b="1" dirty="0" smtClean="0"/>
                  <a:t>Lastnosti seštevanja vektorjev</a:t>
                </a:r>
              </a:p>
              <a:p>
                <a:r>
                  <a:rPr lang="sl-SI" b="1" dirty="0" err="1" smtClean="0"/>
                  <a:t>Komutativnostni</a:t>
                </a:r>
                <a:r>
                  <a:rPr lang="sl-SI" b="1" dirty="0" smtClean="0"/>
                  <a:t> zakon</a:t>
                </a:r>
                <a:r>
                  <a:rPr lang="sl-SI" dirty="0" smtClean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endParaRPr lang="sl-SI" dirty="0" smtClean="0"/>
              </a:p>
              <a:p>
                <a:endParaRPr lang="sl-SI" dirty="0"/>
              </a:p>
              <a:p>
                <a:endParaRPr lang="sl-SI" dirty="0" smtClean="0"/>
              </a:p>
              <a:p>
                <a:r>
                  <a:rPr lang="sl-SI" b="1" dirty="0" err="1" smtClean="0"/>
                  <a:t>Asociativnostni</a:t>
                </a:r>
                <a:r>
                  <a:rPr lang="sl-SI" b="1" dirty="0" smtClean="0"/>
                  <a:t> zakon</a:t>
                </a:r>
                <a:r>
                  <a:rPr lang="sl-SI" dirty="0" smtClean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sl-SI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sl-SI" i="1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sl-SI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  <m:r>
                      <a:rPr lang="sl-SI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sl-SI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sl-SI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  <m:r>
                          <a:rPr lang="sl-SI" i="1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</m:d>
                  </m:oMath>
                </a14:m>
                <a:endParaRPr lang="sl-SI" dirty="0" smtClean="0"/>
              </a:p>
              <a:p>
                <a:endParaRPr lang="sl-SI" dirty="0"/>
              </a:p>
              <a:p>
                <a:endParaRPr lang="sl-SI" dirty="0" smtClean="0"/>
              </a:p>
              <a:p>
                <a:r>
                  <a:rPr lang="sl-SI" b="1" dirty="0" smtClean="0"/>
                  <a:t>Zakon o nevtralnem elementu</a:t>
                </a:r>
                <a:r>
                  <a:rPr lang="sl-SI" dirty="0" smtClean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endParaRPr lang="sl-SI" dirty="0" smtClean="0"/>
              </a:p>
              <a:p>
                <a:pPr lvl="1"/>
                <a:r>
                  <a:rPr lang="sl-SI" dirty="0"/>
                  <a:t>Vektor, pri katerem začetna in končna točka sovpadata, imenujemo </a:t>
                </a:r>
                <a:r>
                  <a:rPr lang="sl-SI" b="1" dirty="0"/>
                  <a:t>ničelni</a:t>
                </a:r>
                <a:r>
                  <a:rPr lang="sl-SI" dirty="0"/>
                  <a:t> </a:t>
                </a:r>
                <a:r>
                  <a:rPr lang="sl-SI" b="1" dirty="0"/>
                  <a:t>vektor </a:t>
                </a:r>
                <a:r>
                  <a:rPr lang="sl-SI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lang="sl-SI" dirty="0"/>
                  <a:t>).</a:t>
                </a:r>
              </a:p>
              <a:p>
                <a:r>
                  <a:rPr lang="sl-SI" b="1" dirty="0" smtClean="0"/>
                  <a:t>Zakon o inverznem/nasprotnem elementu</a:t>
                </a:r>
                <a:r>
                  <a:rPr lang="sl-SI" dirty="0" smtClean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sl-SI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sl-SI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  <m:r>
                      <a:rPr lang="sl-SI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endParaRPr lang="sl-SI" dirty="0" smtClean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5"/>
                <a:ext cx="10515600" cy="6267449"/>
              </a:xfrm>
              <a:blipFill>
                <a:blip r:embed="rId2"/>
                <a:stretch>
                  <a:fillRect l="-1391" t="-1946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17</a:t>
            </a:fld>
            <a:endParaRPr lang="sl-SI"/>
          </a:p>
        </p:txBody>
      </p:sp>
      <p:pic>
        <p:nvPicPr>
          <p:cNvPr id="7" name="Slika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451" y="641045"/>
            <a:ext cx="2460749" cy="1878637"/>
          </a:xfrm>
          <a:prstGeom prst="rect">
            <a:avLst/>
          </a:prstGeom>
        </p:spPr>
      </p:pic>
      <p:pic>
        <p:nvPicPr>
          <p:cNvPr id="8" name="Slika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644140"/>
            <a:ext cx="2752665" cy="170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87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1. 8 PRODUKT VEKTORJA S SKALARJEM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6700"/>
                <a:ext cx="10515600" cy="5067300"/>
              </a:xfrm>
            </p:spPr>
            <p:txBody>
              <a:bodyPr>
                <a:normAutofit/>
              </a:bodyPr>
              <a:lstStyle/>
              <a:p>
                <a:r>
                  <a:rPr lang="sl-SI" b="1" dirty="0" smtClean="0"/>
                  <a:t>Produkt vektorja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dirty="0" smtClean="0"/>
                  <a:t> </a:t>
                </a:r>
                <a:r>
                  <a:rPr lang="sl-SI" b="1" dirty="0" smtClean="0"/>
                  <a:t>s</a:t>
                </a:r>
                <a:r>
                  <a:rPr lang="sl-SI" dirty="0" smtClean="0"/>
                  <a:t> </a:t>
                </a:r>
                <a:r>
                  <a:rPr lang="sl-SI" b="1" dirty="0" smtClean="0"/>
                  <a:t>skalarjem</a:t>
                </a:r>
                <a:r>
                  <a:rPr lang="sl-SI" dirty="0" smtClean="0"/>
                  <a:t> (realnim številom)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sl-SI" dirty="0" smtClean="0"/>
                  <a:t> je vektor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𝑛</m:t>
                    </m:r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dirty="0" smtClean="0"/>
                  <a:t>. </a:t>
                </a:r>
              </a:p>
              <a:p>
                <a:endParaRPr lang="sl-SI" dirty="0"/>
              </a:p>
              <a:p>
                <a:endParaRPr lang="sl-SI" dirty="0" smtClean="0"/>
              </a:p>
              <a:p>
                <a:endParaRPr lang="sl-SI" dirty="0" smtClean="0"/>
              </a:p>
              <a:p>
                <a:r>
                  <a:rPr lang="sl-SI" dirty="0" smtClean="0"/>
                  <a:t>Ta je določen z naslednjimi lastnostmi:</a:t>
                </a:r>
              </a:p>
              <a:p>
                <a:pPr lvl="1"/>
                <a:r>
                  <a:rPr lang="sl-SI" dirty="0"/>
                  <a:t>vektor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𝑛</m:t>
                    </m:r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dirty="0" smtClean="0"/>
                  <a:t> je </a:t>
                </a:r>
                <a:r>
                  <a:rPr lang="sl-SI" dirty="0"/>
                  <a:t>vzporeden vektorju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dirty="0" smtClean="0"/>
                  <a:t>,</a:t>
                </a:r>
              </a:p>
              <a:p>
                <a:pPr lvl="1"/>
                <a:r>
                  <a:rPr lang="sl-SI" dirty="0" smtClean="0"/>
                  <a:t>dolžina </a:t>
                </a:r>
                <a:r>
                  <a:rPr lang="sl-SI" dirty="0"/>
                  <a:t>vektorja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𝑛</m:t>
                    </m:r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dirty="0" smtClean="0"/>
                  <a:t> je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sl-SI" dirty="0"/>
                  <a:t>-krat tolikšna kot dolžina vektorja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dirty="0" smtClean="0"/>
                  <a:t>,</a:t>
                </a:r>
              </a:p>
              <a:p>
                <a:pPr lvl="1"/>
                <a:r>
                  <a:rPr lang="sl-SI" dirty="0" smtClean="0"/>
                  <a:t>če </a:t>
                </a:r>
                <a:r>
                  <a:rPr lang="sl-SI" dirty="0"/>
                  <a:t>je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sl-SI" dirty="0"/>
                  <a:t> pozitivno, je vektor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𝑛</m:t>
                    </m:r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dirty="0" smtClean="0"/>
                  <a:t> enako </a:t>
                </a:r>
                <a:r>
                  <a:rPr lang="sl-SI" dirty="0"/>
                  <a:t>orientiran kot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dirty="0" smtClean="0"/>
                  <a:t>;</a:t>
                </a:r>
              </a:p>
              <a:p>
                <a:pPr lvl="1"/>
                <a:r>
                  <a:rPr lang="sl-SI" dirty="0" smtClean="0"/>
                  <a:t>če </a:t>
                </a:r>
                <a:r>
                  <a:rPr lang="sl-SI" dirty="0"/>
                  <a:t>je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sl-SI" dirty="0"/>
                  <a:t> negativno, pa je vektor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𝑛</m:t>
                    </m:r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dirty="0" smtClean="0"/>
                  <a:t> orientiran </a:t>
                </a:r>
                <a:r>
                  <a:rPr lang="sl-SI" dirty="0"/>
                  <a:t>nasprotno kot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dirty="0" smtClean="0"/>
                  <a:t>.</a:t>
                </a:r>
              </a:p>
              <a:p>
                <a:pPr lvl="1"/>
                <a:r>
                  <a:rPr lang="sl-SI" dirty="0" smtClean="0"/>
                  <a:t>(če </a:t>
                </a:r>
                <a:r>
                  <a:rPr lang="sl-SI" dirty="0"/>
                  <a:t>je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sl-SI" dirty="0"/>
                  <a:t>, je rezultat množenja vektor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lang="sl-SI" dirty="0"/>
                  <a:t>. Po dogovoru velja, da je ta vektor vzporeden s poljubnim drugim vektorjem.) </a:t>
                </a: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6700"/>
                <a:ext cx="10515600" cy="5067300"/>
              </a:xfrm>
              <a:blipFill>
                <a:blip r:embed="rId2"/>
                <a:stretch>
                  <a:fillRect l="-1043" t="-1925" r="-116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18</a:t>
            </a:fld>
            <a:endParaRPr lang="sl-SI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274" y="1951038"/>
            <a:ext cx="2847351" cy="169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2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5"/>
                <a:ext cx="10515600" cy="6238875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sl-SI" sz="3000" b="1" dirty="0" smtClean="0"/>
                  <a:t>Lastnosti množenja vektorja s skalarjem</a:t>
                </a:r>
              </a:p>
              <a:p>
                <a:r>
                  <a:rPr lang="sl-SI" b="1" dirty="0" smtClean="0"/>
                  <a:t>Asociativnost v skalarnem faktorju</a:t>
                </a:r>
                <a:r>
                  <a:rPr lang="sl-SI" dirty="0" smtClean="0"/>
                  <a:t>: </a:t>
                </a:r>
                <a14:m>
                  <m:oMath xmlns:m="http://schemas.openxmlformats.org/officeDocument/2006/math">
                    <m:r>
                      <a:rPr lang="sl-SI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acc>
                          <m:accPr>
                            <m:chr m:val="⃗"/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  <m:r>
                      <a:rPr lang="sl-SI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𝑛𝑚</m:t>
                        </m:r>
                      </m:e>
                    </m:d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endParaRPr lang="sl-SI" dirty="0" smtClean="0"/>
              </a:p>
              <a:p>
                <a:r>
                  <a:rPr lang="sl-SI" b="1" dirty="0" smtClean="0"/>
                  <a:t>Distributivnost v skalarnem faktorju</a:t>
                </a:r>
                <a:r>
                  <a:rPr lang="sl-SI" dirty="0" smtClean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sl-SI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smtClean="0">
                        <a:latin typeface="Cambria Math" panose="02040503050406030204" pitchFamily="18" charset="0"/>
                      </a:rPr>
                      <m:t>𝑛</m:t>
                    </m:r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sl-SI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i="1" smtClean="0">
                        <a:latin typeface="Cambria Math" panose="02040503050406030204" pitchFamily="18" charset="0"/>
                      </a:rPr>
                      <m:t>𝑚</m:t>
                    </m:r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endParaRPr lang="sl-SI" dirty="0" smtClean="0"/>
              </a:p>
              <a:p>
                <a:r>
                  <a:rPr lang="sl-SI" b="1" dirty="0" smtClean="0"/>
                  <a:t>Distributivnost v vektorskem faktorju</a:t>
                </a:r>
                <a:r>
                  <a:rPr lang="sl-SI" dirty="0" smtClean="0"/>
                  <a:t>: </a:t>
                </a:r>
                <a14:m>
                  <m:oMath xmlns:m="http://schemas.openxmlformats.org/officeDocument/2006/math">
                    <m:r>
                      <a:rPr lang="sl-SI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  <m:r>
                      <a:rPr lang="sl-SI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smtClean="0">
                        <a:latin typeface="Cambria Math" panose="02040503050406030204" pitchFamily="18" charset="0"/>
                      </a:rPr>
                      <m:t>𝑛</m:t>
                    </m:r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sl-SI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i="1" smtClean="0">
                        <a:latin typeface="Cambria Math" panose="02040503050406030204" pitchFamily="18" charset="0"/>
                      </a:rPr>
                      <m:t>𝑛</m:t>
                    </m:r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sl-SI" dirty="0" smtClean="0"/>
              </a:p>
              <a:p>
                <a:endParaRPr lang="sl-SI" dirty="0"/>
              </a:p>
              <a:p>
                <a:r>
                  <a:rPr lang="sl-SI" b="1" dirty="0" smtClean="0"/>
                  <a:t>Enotski vektor v smeri vektorja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acc>
                  </m:oMath>
                </a14:m>
                <a:r>
                  <a:rPr lang="sl-SI" dirty="0" smtClean="0"/>
                  <a:t> je vektor: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sl-SI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sl-SI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</m:d>
                      </m:den>
                    </m:f>
                  </m:oMath>
                </a14:m>
                <a:r>
                  <a:rPr lang="sl-SI" dirty="0" smtClean="0"/>
                  <a:t>.</a:t>
                </a:r>
              </a:p>
              <a:p>
                <a:endParaRPr lang="sl-SI" dirty="0"/>
              </a:p>
              <a:p>
                <a:r>
                  <a:rPr lang="sl-SI" b="1" dirty="0" smtClean="0"/>
                  <a:t>Središčni razteg </a:t>
                </a:r>
                <a:r>
                  <a:rPr lang="sl-SI" dirty="0" smtClean="0"/>
                  <a:t>s središčem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sl-SI" dirty="0" smtClean="0"/>
                  <a:t> in faktorjem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sl-SI" dirty="0" smtClean="0"/>
                  <a:t> (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sl-SI" dirty="0" smtClean="0"/>
                  <a:t>) je preslikava prostora vase, ki vsako točko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sl-SI" dirty="0" smtClean="0"/>
                  <a:t> preslika v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‘</m:t>
                    </m:r>
                  </m:oMath>
                </a14:m>
                <a:r>
                  <a:rPr lang="sl-SI" dirty="0" smtClean="0"/>
                  <a:t>, da je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𝑆𝑇</m:t>
                        </m:r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acc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𝑘</m:t>
                    </m:r>
                    <m:acc>
                      <m:accPr>
                        <m:chr m:val="⃗"/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𝑆𝑇</m:t>
                        </m:r>
                      </m:e>
                    </m:acc>
                  </m:oMath>
                </a14:m>
                <a:r>
                  <a:rPr lang="sl-SI" dirty="0" smtClean="0"/>
                  <a:t>.</a:t>
                </a: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5"/>
                <a:ext cx="10515600" cy="6238875"/>
              </a:xfrm>
              <a:blipFill>
                <a:blip r:embed="rId2"/>
                <a:stretch>
                  <a:fillRect l="-1391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19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125577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VSEBINA</a:t>
            </a:r>
            <a:endParaRPr lang="sl-SI" b="1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l-SI" dirty="0" smtClean="0">
                <a:hlinkClick r:id="rId2" action="ppaction://hlinksldjump"/>
              </a:rPr>
              <a:t>1 VEKTORJI</a:t>
            </a:r>
            <a:endParaRPr lang="sl-SI" dirty="0" smtClean="0"/>
          </a:p>
          <a:p>
            <a:pPr marL="0" indent="0">
              <a:buNone/>
            </a:pPr>
            <a:r>
              <a:rPr lang="sl-SI" dirty="0" smtClean="0">
                <a:hlinkClick r:id="rId3" action="ppaction://hlinksldjump"/>
              </a:rPr>
              <a:t>2 POTENCE IN KORENI</a:t>
            </a:r>
            <a:endParaRPr lang="sl-SI" dirty="0" smtClean="0"/>
          </a:p>
          <a:p>
            <a:pPr marL="0" indent="0">
              <a:buNone/>
            </a:pPr>
            <a:r>
              <a:rPr lang="it-IT" dirty="0" smtClean="0">
                <a:hlinkClick r:id="rId4" action="ppaction://hlinksldjump"/>
              </a:rPr>
              <a:t>3 </a:t>
            </a:r>
            <a:r>
              <a:rPr lang="it-IT" dirty="0" err="1" smtClean="0">
                <a:hlinkClick r:id="rId4" action="ppaction://hlinksldjump"/>
              </a:rPr>
              <a:t>FUNKCIJA</a:t>
            </a:r>
            <a:r>
              <a:rPr lang="it-IT" dirty="0" smtClean="0">
                <a:hlinkClick r:id="rId4" action="ppaction://hlinksldjump"/>
              </a:rPr>
              <a:t> IN </a:t>
            </a:r>
            <a:r>
              <a:rPr lang="it-IT" dirty="0" err="1" smtClean="0">
                <a:hlinkClick r:id="rId4" action="ppaction://hlinksldjump"/>
              </a:rPr>
              <a:t>NJENE</a:t>
            </a:r>
            <a:r>
              <a:rPr lang="it-IT" dirty="0" smtClean="0">
                <a:hlinkClick r:id="rId4" action="ppaction://hlinksldjump"/>
              </a:rPr>
              <a:t> </a:t>
            </a:r>
            <a:r>
              <a:rPr lang="it-IT" dirty="0" err="1" smtClean="0">
                <a:hlinkClick r:id="rId4" action="ppaction://hlinksldjump"/>
              </a:rPr>
              <a:t>LASTNOSTI</a:t>
            </a:r>
            <a:endParaRPr lang="sl-SI" dirty="0" smtClean="0"/>
          </a:p>
          <a:p>
            <a:pPr marL="0" indent="0">
              <a:buNone/>
            </a:pPr>
            <a:r>
              <a:rPr lang="sl-SI" dirty="0" smtClean="0">
                <a:hlinkClick r:id="rId5" action="ppaction://hlinksldjump"/>
              </a:rPr>
              <a:t>4 POTENČNA FUNKCIJA</a:t>
            </a:r>
            <a:endParaRPr lang="sl-SI" dirty="0" smtClean="0"/>
          </a:p>
          <a:p>
            <a:pPr marL="0" indent="0">
              <a:buNone/>
            </a:pPr>
            <a:r>
              <a:rPr lang="sl-SI" dirty="0" smtClean="0">
                <a:hlinkClick r:id="rId6" action="ppaction://hlinksldjump"/>
              </a:rPr>
              <a:t>5 KVADRATNA FUNKCIJA</a:t>
            </a:r>
            <a:endParaRPr lang="sl-SI" dirty="0" smtClean="0"/>
          </a:p>
          <a:p>
            <a:pPr marL="0" indent="0">
              <a:buNone/>
            </a:pPr>
            <a:r>
              <a:rPr lang="sl-SI" dirty="0" smtClean="0">
                <a:hlinkClick r:id="rId7" action="ppaction://hlinksldjump"/>
              </a:rPr>
              <a:t>6 KOMPLEKSNA ŠTEVILA</a:t>
            </a:r>
            <a:endParaRPr lang="sl-SI" dirty="0" smtClean="0"/>
          </a:p>
          <a:p>
            <a:pPr marL="0" indent="0">
              <a:buNone/>
            </a:pPr>
            <a:r>
              <a:rPr lang="sl-SI" dirty="0" smtClean="0">
                <a:hlinkClick r:id="rId8" action="ppaction://hlinksldjump"/>
              </a:rPr>
              <a:t>7 EKSPONENTNA IN LOGARITEMSKA FUNKCIJA</a:t>
            </a:r>
            <a:endParaRPr lang="sl-SI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2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751900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1. 9 LINEARNA KOMBINACIJA VEKTORJEV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4000"/>
                <a:ext cx="10515600" cy="4832350"/>
              </a:xfrm>
            </p:spPr>
            <p:txBody>
              <a:bodyPr>
                <a:normAutofit/>
              </a:bodyPr>
              <a:lstStyle/>
              <a:p>
                <a:r>
                  <a:rPr lang="sl-SI" b="1" dirty="0" smtClean="0"/>
                  <a:t>Linearna kombinacija</a:t>
                </a:r>
                <a:r>
                  <a:rPr lang="sl-SI" dirty="0"/>
                  <a:t> vektorjev je vsak izraz, ki se ga da zapisati kot vsoto </a:t>
                </a:r>
                <a:r>
                  <a:rPr lang="sl-SI" dirty="0" smtClean="0"/>
                  <a:t>vektorjev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sl-SI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sl-SI" dirty="0" smtClean="0"/>
                  <a:t>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sl-SI" dirty="0" smtClean="0"/>
                  <a:t>) pomnoženih </a:t>
                </a:r>
                <a:r>
                  <a:rPr lang="sl-SI" dirty="0"/>
                  <a:t>s </a:t>
                </a:r>
                <a:r>
                  <a:rPr lang="sl-SI" dirty="0" smtClean="0"/>
                  <a:t>skalarji/</a:t>
                </a:r>
                <a:r>
                  <a:rPr lang="sl-SI" b="1" dirty="0" smtClean="0"/>
                  <a:t>koeficienti linearne kombinacije </a:t>
                </a:r>
                <a:r>
                  <a:rPr lang="sl-SI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sl-SI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sl-SI" dirty="0" smtClean="0"/>
                  <a:t>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sl-SI" dirty="0" smtClean="0"/>
                  <a:t>).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sl-SI" dirty="0" smtClean="0"/>
              </a:p>
              <a:p>
                <a:r>
                  <a:rPr lang="sl-SI" dirty="0"/>
                  <a:t>Dani vektorji so med sabo </a:t>
                </a:r>
                <a:r>
                  <a:rPr lang="sl-SI" b="1" dirty="0"/>
                  <a:t>linearno odvisni</a:t>
                </a:r>
                <a:r>
                  <a:rPr lang="sl-SI" dirty="0"/>
                  <a:t>, če se da enega izmed njih zapisati kot linearno kombinacijo </a:t>
                </a:r>
                <a:r>
                  <a:rPr lang="sl-SI" dirty="0" smtClean="0"/>
                  <a:t>ostalih. Če </a:t>
                </a:r>
                <a:r>
                  <a:rPr lang="sl-SI" dirty="0"/>
                  <a:t>to ni mogoče, pravimo, da </a:t>
                </a:r>
                <a:r>
                  <a:rPr lang="sl-SI" dirty="0" smtClean="0"/>
                  <a:t>so </a:t>
                </a:r>
                <a:r>
                  <a:rPr lang="sl-SI" dirty="0"/>
                  <a:t>dani vektorji </a:t>
                </a:r>
                <a:r>
                  <a:rPr lang="sl-SI" b="1" dirty="0"/>
                  <a:t>linearno neodvisni</a:t>
                </a:r>
                <a:r>
                  <a:rPr lang="sl-SI" dirty="0" smtClean="0"/>
                  <a:t>.</a:t>
                </a:r>
              </a:p>
              <a:p>
                <a:pPr lvl="1"/>
                <a:r>
                  <a:rPr lang="sl-SI" dirty="0" smtClean="0"/>
                  <a:t>Dva vektorja sta linearno odvisna, če in samo če sta </a:t>
                </a:r>
                <a:r>
                  <a:rPr lang="sl-SI" b="1" dirty="0" err="1" smtClean="0"/>
                  <a:t>kolinearna</a:t>
                </a:r>
                <a:r>
                  <a:rPr lang="sl-SI" dirty="0"/>
                  <a:t> </a:t>
                </a:r>
                <a:r>
                  <a:rPr lang="sl-SI" dirty="0" smtClean="0"/>
                  <a:t>– če sta vzporedna ali pa če je eden izmed njiju ničelni vektor.</a:t>
                </a:r>
              </a:p>
              <a:p>
                <a:pPr lvl="1"/>
                <a:r>
                  <a:rPr lang="sl-SI" dirty="0" smtClean="0"/>
                  <a:t>Trije vektorji so linearno odvisni, če in samo če so </a:t>
                </a:r>
                <a:r>
                  <a:rPr lang="sl-SI" b="1" dirty="0" smtClean="0"/>
                  <a:t>ko(m)</a:t>
                </a:r>
                <a:r>
                  <a:rPr lang="sl-SI" b="1" dirty="0" err="1" smtClean="0"/>
                  <a:t>planarni</a:t>
                </a:r>
                <a:r>
                  <a:rPr lang="sl-SI" dirty="0" smtClean="0"/>
                  <a:t> – če ležijo v isti ravnini ali v vzporednih ravninah.</a:t>
                </a:r>
              </a:p>
              <a:p>
                <a:pPr lvl="1"/>
                <a:r>
                  <a:rPr lang="sl-SI" dirty="0" smtClean="0"/>
                  <a:t>Poljubni štirje vektorji (v običajnem prostoru) so vedno linearno odvisni.</a:t>
                </a: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4000"/>
                <a:ext cx="10515600" cy="4832350"/>
              </a:xfrm>
              <a:blipFill>
                <a:blip r:embed="rId2"/>
                <a:stretch>
                  <a:fillRect l="-1043" t="-2018" r="-1217" b="-1009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20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03418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365125"/>
                <a:ext cx="10947400" cy="6238875"/>
              </a:xfrm>
            </p:spPr>
            <p:txBody>
              <a:bodyPr anchor="ctr">
                <a:normAutofit lnSpcReduction="10000"/>
              </a:bodyPr>
              <a:lstStyle/>
              <a:p>
                <a:r>
                  <a:rPr lang="sl-SI" b="1" dirty="0"/>
                  <a:t>Baza</a:t>
                </a:r>
                <a:r>
                  <a:rPr lang="sl-SI" dirty="0"/>
                  <a:t> je skupina vektorjev, ki ima naslednji dve </a:t>
                </a:r>
                <a:r>
                  <a:rPr lang="sl-SI" dirty="0" smtClean="0"/>
                  <a:t>lastnosti:</a:t>
                </a:r>
              </a:p>
              <a:p>
                <a:pPr lvl="1"/>
                <a:r>
                  <a:rPr lang="sl-SI" b="1" dirty="0" smtClean="0"/>
                  <a:t>bazni </a:t>
                </a:r>
                <a:r>
                  <a:rPr lang="sl-SI" b="1" dirty="0"/>
                  <a:t>vektorji </a:t>
                </a:r>
                <a:r>
                  <a:rPr lang="sl-SI" dirty="0"/>
                  <a:t>so med sabo </a:t>
                </a:r>
                <a:r>
                  <a:rPr lang="sl-SI" dirty="0" smtClean="0"/>
                  <a:t>neodvisni (</a:t>
                </a:r>
                <a:r>
                  <a:rPr lang="sl-SI" dirty="0" err="1" smtClean="0"/>
                  <a:t>nekolinearni</a:t>
                </a:r>
                <a:r>
                  <a:rPr lang="sl-SI" dirty="0" smtClean="0"/>
                  <a:t>, neko(m)</a:t>
                </a:r>
                <a:r>
                  <a:rPr lang="sl-SI" dirty="0" err="1" smtClean="0"/>
                  <a:t>planarni</a:t>
                </a:r>
                <a:r>
                  <a:rPr lang="sl-SI" dirty="0" smtClean="0"/>
                  <a:t>),</a:t>
                </a:r>
              </a:p>
              <a:p>
                <a:pPr lvl="1"/>
                <a:r>
                  <a:rPr lang="sl-SI" dirty="0" smtClean="0"/>
                  <a:t>vsak </a:t>
                </a:r>
                <a:r>
                  <a:rPr lang="sl-SI" dirty="0"/>
                  <a:t>drug vektor (v okviru dane množice) lahko izrazimo kot linearno kombinacijo baznih </a:t>
                </a:r>
                <a:r>
                  <a:rPr lang="sl-SI" dirty="0" smtClean="0"/>
                  <a:t>vektorjev.</a:t>
                </a:r>
              </a:p>
              <a:p>
                <a:r>
                  <a:rPr lang="sl-SI" dirty="0" smtClean="0"/>
                  <a:t>Število </a:t>
                </a:r>
                <a:r>
                  <a:rPr lang="sl-SI" dirty="0"/>
                  <a:t>baznih vektorjev imenujemo </a:t>
                </a:r>
                <a:r>
                  <a:rPr lang="sl-SI" b="1" dirty="0"/>
                  <a:t>dimenzija</a:t>
                </a:r>
                <a:r>
                  <a:rPr lang="sl-SI" dirty="0"/>
                  <a:t> ali </a:t>
                </a:r>
                <a:r>
                  <a:rPr lang="sl-SI" b="1" dirty="0" smtClean="0"/>
                  <a:t>razsežnost</a:t>
                </a:r>
                <a:r>
                  <a:rPr lang="sl-SI" dirty="0" smtClean="0"/>
                  <a:t>.</a:t>
                </a:r>
              </a:p>
              <a:p>
                <a:pPr lvl="5"/>
                <a:endParaRPr lang="sl-SI" dirty="0"/>
              </a:p>
              <a:p>
                <a:pPr lvl="1"/>
                <a:r>
                  <a:rPr lang="sl-SI" b="1" dirty="0" smtClean="0"/>
                  <a:t>Baza </a:t>
                </a:r>
                <a:r>
                  <a:rPr lang="sl-SI" b="1" dirty="0"/>
                  <a:t>premice </a:t>
                </a:r>
                <a:r>
                  <a:rPr lang="sl-SI" dirty="0"/>
                  <a:t>je poljuben </a:t>
                </a:r>
                <a:r>
                  <a:rPr lang="sl-SI" dirty="0" err="1"/>
                  <a:t>neničelen</a:t>
                </a:r>
                <a:r>
                  <a:rPr lang="sl-SI" dirty="0"/>
                  <a:t> vektor. Dimenzija premice je enaka 1. (Premica je enorazsežna</a:t>
                </a:r>
                <a:r>
                  <a:rPr lang="sl-SI" dirty="0" smtClean="0"/>
                  <a:t>.) –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sl-SI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smtClean="0">
                        <a:latin typeface="Cambria Math" panose="02040503050406030204" pitchFamily="18" charset="0"/>
                      </a:rPr>
                      <m:t>𝑛</m:t>
                    </m:r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endParaRPr lang="sl-SI" dirty="0" smtClean="0"/>
              </a:p>
              <a:p>
                <a:pPr lvl="1"/>
                <a:r>
                  <a:rPr lang="sl-SI" b="1" dirty="0" smtClean="0"/>
                  <a:t>Bazo </a:t>
                </a:r>
                <a:r>
                  <a:rPr lang="sl-SI" b="1" dirty="0"/>
                  <a:t>ravnine </a:t>
                </a:r>
                <a:r>
                  <a:rPr lang="sl-SI" dirty="0"/>
                  <a:t>sestavljata poljubna </a:t>
                </a:r>
                <a:r>
                  <a:rPr lang="sl-SI" dirty="0" err="1"/>
                  <a:t>neničelna</a:t>
                </a:r>
                <a:r>
                  <a:rPr lang="sl-SI" dirty="0"/>
                  <a:t> nevzporedna vektorja. Dimenzija ravnine je torej enaka 2. (Ravnina je </a:t>
                </a:r>
                <a:r>
                  <a:rPr lang="sl-SI" dirty="0" smtClean="0"/>
                  <a:t>dvorazsežna.) –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sl-SI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smtClean="0">
                        <a:latin typeface="Cambria Math" panose="02040503050406030204" pitchFamily="18" charset="0"/>
                      </a:rPr>
                      <m:t>𝑛</m:t>
                    </m:r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sl-SI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i="1" smtClean="0">
                        <a:latin typeface="Cambria Math" panose="02040503050406030204" pitchFamily="18" charset="0"/>
                      </a:rPr>
                      <m:t>𝑚</m:t>
                    </m:r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sl-SI" dirty="0" smtClean="0"/>
              </a:p>
              <a:p>
                <a:pPr lvl="1"/>
                <a:r>
                  <a:rPr lang="sl-SI" b="1" dirty="0" smtClean="0"/>
                  <a:t>Bazo </a:t>
                </a:r>
                <a:r>
                  <a:rPr lang="sl-SI" b="1" dirty="0"/>
                  <a:t>prostora </a:t>
                </a:r>
                <a:r>
                  <a:rPr lang="sl-SI" dirty="0"/>
                  <a:t>sestavljajo trije </a:t>
                </a:r>
                <a:r>
                  <a:rPr lang="sl-SI" dirty="0" err="1"/>
                  <a:t>neničelni</a:t>
                </a:r>
                <a:r>
                  <a:rPr lang="sl-SI" dirty="0"/>
                  <a:t> vektorji, ki ne ležijo v isti ravnini. Dimenzija prostora je enaka 3. (Prostor je trirazsežen</a:t>
                </a:r>
                <a:r>
                  <a:rPr lang="sl-SI" dirty="0" smtClean="0"/>
                  <a:t>.) –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sl-SI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smtClean="0">
                        <a:latin typeface="Cambria Math" panose="02040503050406030204" pitchFamily="18" charset="0"/>
                      </a:rPr>
                      <m:t>𝑚</m:t>
                    </m:r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sl-SI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i="1" smtClean="0">
                        <a:latin typeface="Cambria Math" panose="02040503050406030204" pitchFamily="18" charset="0"/>
                      </a:rPr>
                      <m:t>𝑛</m:t>
                    </m:r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sl-SI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i="1" smtClean="0">
                        <a:latin typeface="Cambria Math" panose="02040503050406030204" pitchFamily="18" charset="0"/>
                      </a:rPr>
                      <m:t>𝑝</m:t>
                    </m:r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endParaRPr lang="sl-SI" dirty="0" smtClean="0"/>
              </a:p>
              <a:p>
                <a:pPr lvl="3"/>
                <a:endParaRPr lang="sl-SI" dirty="0"/>
              </a:p>
              <a:p>
                <a:r>
                  <a:rPr lang="sl-SI" dirty="0" smtClean="0"/>
                  <a:t>Baza </a:t>
                </a:r>
                <a:r>
                  <a:rPr lang="sl-SI" dirty="0"/>
                  <a:t>je</a:t>
                </a:r>
                <a:r>
                  <a:rPr lang="sl-SI" b="1" dirty="0"/>
                  <a:t> ortogonalna</a:t>
                </a:r>
                <a:r>
                  <a:rPr lang="sl-SI" dirty="0"/>
                  <a:t>, če so bazni vektorji paroma </a:t>
                </a:r>
                <a:r>
                  <a:rPr lang="sl-SI" dirty="0" smtClean="0"/>
                  <a:t>pravokotni/ortogonalni. </a:t>
                </a:r>
                <a:endParaRPr lang="sl-SI" dirty="0"/>
              </a:p>
              <a:p>
                <a:r>
                  <a:rPr lang="sl-SI" dirty="0"/>
                  <a:t>Baza je </a:t>
                </a:r>
                <a:r>
                  <a:rPr lang="sl-SI" b="1" dirty="0" err="1"/>
                  <a:t>ortonormirana</a:t>
                </a:r>
                <a:r>
                  <a:rPr lang="sl-SI" dirty="0"/>
                  <a:t>, če so bazni vektorji paroma </a:t>
                </a:r>
                <a:r>
                  <a:rPr lang="sl-SI" dirty="0" smtClean="0"/>
                  <a:t>pravokotni/ortogonalni </a:t>
                </a:r>
                <a:r>
                  <a:rPr lang="sl-SI" dirty="0"/>
                  <a:t>in </a:t>
                </a:r>
                <a:r>
                  <a:rPr lang="sl-SI" dirty="0" smtClean="0"/>
                  <a:t>enotski/normirani. </a:t>
                </a: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365125"/>
                <a:ext cx="10947400" cy="6238875"/>
              </a:xfrm>
              <a:blipFill>
                <a:blip r:embed="rId2"/>
                <a:stretch>
                  <a:fillRect l="-1003" r="-1838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21</a:t>
            </a:fld>
            <a:endParaRPr lang="sl-SI"/>
          </a:p>
        </p:txBody>
      </p:sp>
      <p:pic>
        <p:nvPicPr>
          <p:cNvPr id="2" name="Slika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406" y="2223260"/>
            <a:ext cx="1395987" cy="1446279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206" y="3112260"/>
            <a:ext cx="1395987" cy="1446279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522" y="4064378"/>
            <a:ext cx="1225550" cy="125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633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450" y="2301874"/>
            <a:ext cx="1956766" cy="1800225"/>
          </a:xfrm>
          <a:prstGeom prst="rect">
            <a:avLst/>
          </a:prstGeom>
        </p:spPr>
      </p:pic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1. 10 SKALARNI PRODUKT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8600"/>
                <a:ext cx="10515600" cy="4953000"/>
              </a:xfrm>
            </p:spPr>
            <p:txBody>
              <a:bodyPr>
                <a:normAutofit/>
              </a:bodyPr>
              <a:lstStyle/>
              <a:p>
                <a:r>
                  <a:rPr lang="sl-SI" b="1" dirty="0" smtClean="0"/>
                  <a:t>Kot med vektorjema </a:t>
                </a:r>
                <a:r>
                  <a:rPr lang="sl-SI" dirty="0" smtClean="0"/>
                  <a:t>je konveksen kot, ki ima vektorja na krakih, njuno prijemališče pa je v vrhu kota: </a:t>
                </a:r>
                <a14:m>
                  <m:oMath xmlns:m="http://schemas.openxmlformats.org/officeDocument/2006/math">
                    <m:r>
                      <a:rPr lang="sl-SI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sl-SI" i="1" smtClean="0">
                        <a:latin typeface="Cambria Math" panose="02040503050406030204" pitchFamily="18" charset="0"/>
                      </a:rPr>
                      <m:t>=∡</m:t>
                    </m:r>
                    <m:d>
                      <m:d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</m:oMath>
                </a14:m>
                <a:r>
                  <a:rPr lang="sl-SI" dirty="0" smtClean="0"/>
                  <a:t>.</a:t>
                </a:r>
              </a:p>
              <a:p>
                <a:pPr lvl="1"/>
                <a:endParaRPr lang="sl-SI" dirty="0"/>
              </a:p>
              <a:p>
                <a:endParaRPr lang="sl-SI" dirty="0" smtClean="0"/>
              </a:p>
              <a:p>
                <a:endParaRPr lang="sl-SI" dirty="0" smtClean="0"/>
              </a:p>
              <a:p>
                <a:pPr lvl="6"/>
                <a:endParaRPr lang="sl-SI" dirty="0" smtClean="0"/>
              </a:p>
              <a:p>
                <a:pPr lvl="1"/>
                <a:r>
                  <a:rPr lang="sl-SI" dirty="0" smtClean="0"/>
                  <a:t>Nasprotna vektorja oklepata kot 180°. Vektor oklepa sam s seboj kot 0°. Vektorja sta pravokotna, če oklepata pravi kot.</a:t>
                </a:r>
              </a:p>
              <a:p>
                <a:r>
                  <a:rPr lang="sl-SI" b="1" dirty="0" smtClean="0"/>
                  <a:t>Skalarni produkt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sl-SI" dirty="0" smtClean="0"/>
                  <a:t> vektorjev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sl-SI" dirty="0" smtClean="0"/>
                  <a:t> je število/skalar, ki ga dobimo kot produkt njunih dolžin in kosinusa vmesnega kota: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sl-SI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acc>
                        <m:accPr>
                          <m:chr m:val="⃗"/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sl-SI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sl-SI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sl-SI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</m:d>
                      <m:r>
                        <a:rPr lang="sl-SI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|"/>
                          <m:endChr m:val="|"/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sl-SI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sl-SI" i="1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l-SI" i="1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sl-SI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</m:oMath>
                  </m:oMathPara>
                </a14:m>
                <a:endParaRPr lang="sl-SI" dirty="0" smtClean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8600"/>
                <a:ext cx="10515600" cy="4953000"/>
              </a:xfrm>
              <a:blipFill>
                <a:blip r:embed="rId3"/>
                <a:stretch>
                  <a:fillRect l="-1043" t="-2094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22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954026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Skupina 8"/>
          <p:cNvGrpSpPr/>
          <p:nvPr/>
        </p:nvGrpSpPr>
        <p:grpSpPr>
          <a:xfrm>
            <a:off x="1657350" y="1587500"/>
            <a:ext cx="3511550" cy="2311400"/>
            <a:chOff x="4546600" y="1892300"/>
            <a:chExt cx="3506787" cy="2501900"/>
          </a:xfrm>
        </p:grpSpPr>
        <p:pic>
          <p:nvPicPr>
            <p:cNvPr id="7" name="Slika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22" t="3372" b="20713"/>
            <a:stretch/>
          </p:blipFill>
          <p:spPr>
            <a:xfrm>
              <a:off x="4546600" y="1892300"/>
              <a:ext cx="3506787" cy="2501900"/>
            </a:xfrm>
            <a:prstGeom prst="rect">
              <a:avLst/>
            </a:prstGeom>
          </p:spPr>
        </p:pic>
        <p:sp>
          <p:nvSpPr>
            <p:cNvPr id="8" name="Enakokraki trikotnik 7"/>
            <p:cNvSpPr/>
            <p:nvPr/>
          </p:nvSpPr>
          <p:spPr>
            <a:xfrm>
              <a:off x="5092700" y="3556000"/>
              <a:ext cx="762000" cy="5588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l-SI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596900"/>
                <a:ext cx="10515600" cy="5854700"/>
              </a:xfrm>
            </p:spPr>
            <p:txBody>
              <a:bodyPr>
                <a:normAutofit/>
              </a:bodyPr>
              <a:lstStyle/>
              <a:p>
                <a:r>
                  <a:rPr lang="sl-SI" dirty="0" smtClean="0"/>
                  <a:t>Geometrijsko pomeni skalarni produkt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sl-SI" dirty="0" smtClean="0"/>
                  <a:t> </a:t>
                </a:r>
                <a:r>
                  <a:rPr lang="sl-SI" dirty="0" err="1" smtClean="0"/>
                  <a:t>neničelnih</a:t>
                </a:r>
                <a:r>
                  <a:rPr lang="sl-SI" dirty="0" smtClean="0"/>
                  <a:t> vektorjev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dirty="0"/>
                  <a:t>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sl-SI" dirty="0" smtClean="0"/>
                  <a:t> produkt dolžine vektorja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dirty="0"/>
                  <a:t> </a:t>
                </a:r>
                <a:r>
                  <a:rPr lang="sl-SI" dirty="0" smtClean="0"/>
                  <a:t>s pravokotno projekcijo vektorja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sl-SI" dirty="0" smtClean="0"/>
                  <a:t> na vektor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dirty="0" smtClean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acc>
                        <m:accPr>
                          <m:chr m:val="⃗"/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</m:d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sl-SI" dirty="0" smtClean="0"/>
              </a:p>
              <a:p>
                <a:pPr marL="0" indent="0">
                  <a:buNone/>
                </a:pPr>
                <a:endParaRPr lang="sl-SI" dirty="0"/>
              </a:p>
              <a:p>
                <a:pPr marL="0" indent="0">
                  <a:buNone/>
                </a:pPr>
                <a:endParaRPr lang="sl-SI" dirty="0" smtClean="0"/>
              </a:p>
              <a:p>
                <a:pPr marL="0" indent="0">
                  <a:buNone/>
                </a:pPr>
                <a:endParaRPr lang="sl-SI" dirty="0" smtClean="0"/>
              </a:p>
              <a:p>
                <a:r>
                  <a:rPr lang="sl-SI" dirty="0" smtClean="0"/>
                  <a:t>Kot med vektorjema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dirty="0"/>
                  <a:t>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sl-SI" dirty="0" smtClean="0"/>
                  <a:t> izračunamo iz enakosti: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sl-SI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</m:func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acc>
                          <m:accPr>
                            <m:chr m:val="⃗"/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sl-SI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sl-SI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</m:d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sl-SI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sl-SI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</m:d>
                      </m:den>
                    </m:f>
                  </m:oMath>
                </a14:m>
                <a:r>
                  <a:rPr lang="sl-SI" dirty="0" smtClean="0"/>
                  <a:t>.</a:t>
                </a:r>
              </a:p>
              <a:p>
                <a:r>
                  <a:rPr lang="sl-SI" dirty="0" smtClean="0"/>
                  <a:t>Vektorja sta </a:t>
                </a:r>
                <a:r>
                  <a:rPr lang="sl-SI" b="1" dirty="0" smtClean="0"/>
                  <a:t>pravokotna/ortogonalna</a:t>
                </a:r>
                <a:r>
                  <a:rPr lang="sl-SI" dirty="0" smtClean="0"/>
                  <a:t> natanko tedaj, ko je njun skalarni produkt enak 0.</a:t>
                </a:r>
              </a:p>
              <a:p>
                <a:r>
                  <a:rPr lang="sl-SI" b="1" dirty="0" smtClean="0"/>
                  <a:t>Dolžina</a:t>
                </a:r>
                <a:r>
                  <a:rPr lang="sl-SI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</m:oMath>
                </a14:m>
                <a:r>
                  <a:rPr lang="sl-SI" dirty="0" smtClean="0"/>
                  <a:t> </a:t>
                </a:r>
                <a:r>
                  <a:rPr lang="sl-SI" b="1" dirty="0" smtClean="0"/>
                  <a:t>vektorja</a:t>
                </a:r>
                <a:r>
                  <a:rPr lang="sl-SI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dirty="0"/>
                  <a:t> </a:t>
                </a:r>
                <a:r>
                  <a:rPr lang="sl-SI" dirty="0" smtClean="0"/>
                  <a:t>je enaka: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acc>
                          <m:accPr>
                            <m:chr m:val="⃗"/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acc>
                          <m:accPr>
                            <m:chr m:val="⃗"/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rad>
                  </m:oMath>
                </a14:m>
                <a:endParaRPr lang="sl-SI" dirty="0" smtClean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96900"/>
                <a:ext cx="10515600" cy="5854700"/>
              </a:xfrm>
              <a:blipFill>
                <a:blip r:embed="rId3"/>
                <a:stretch>
                  <a:fillRect l="-1043" t="-833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23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388552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5"/>
                <a:ext cx="10515600" cy="58118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sl-SI" sz="3000" b="1" dirty="0" smtClean="0"/>
                  <a:t>Lastnosti skalarnega produkta</a:t>
                </a:r>
              </a:p>
              <a:p>
                <a:r>
                  <a:rPr lang="sl-SI" b="1" dirty="0" smtClean="0"/>
                  <a:t>Komutativnost</a:t>
                </a:r>
                <a:r>
                  <a:rPr lang="sl-SI" dirty="0" smtClean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endParaRPr lang="sl-SI" dirty="0" smtClean="0"/>
              </a:p>
              <a:p>
                <a:r>
                  <a:rPr lang="sl-SI" b="1" dirty="0" smtClean="0"/>
                  <a:t>Distributivnost</a:t>
                </a:r>
                <a:r>
                  <a:rPr lang="sl-SI" dirty="0" smtClean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d>
                      <m:d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</m:d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endParaRPr lang="sl-SI" dirty="0" smtClean="0"/>
              </a:p>
              <a:p>
                <a:r>
                  <a:rPr lang="sl-SI" b="1" dirty="0" smtClean="0"/>
                  <a:t>Homogenost</a:t>
                </a:r>
                <a:r>
                  <a:rPr lang="sl-SI" dirty="0" smtClean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acc>
                          <m:accPr>
                            <m:chr m:val="⃗"/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  <m:acc>
                      <m:accPr>
                        <m:chr m:val="⃗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d>
                      <m:d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acc>
                          <m:accPr>
                            <m:chr m:val="⃗"/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acc>
                      <m:accPr>
                        <m:chr m:val="⃗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sl-SI" dirty="0" smtClean="0"/>
              </a:p>
              <a:p>
                <a:endParaRPr lang="sl-SI" dirty="0"/>
              </a:p>
              <a:p>
                <a:pPr marL="0" indent="0">
                  <a:buNone/>
                </a:pPr>
                <a:r>
                  <a:rPr lang="sl-SI" sz="3000" b="1" dirty="0" smtClean="0"/>
                  <a:t>Kosinusni izrek</a:t>
                </a:r>
              </a:p>
              <a:p>
                <a:r>
                  <a:rPr lang="sl-SI" dirty="0" smtClean="0"/>
                  <a:t>V trikotniku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𝐴𝐵𝐶</m:t>
                    </m:r>
                  </m:oMath>
                </a14:m>
                <a:r>
                  <a:rPr lang="sl-SI" dirty="0" smtClean="0"/>
                  <a:t> lahko eno stranico izrazimo s preostalima dvema in kotom med njima – </a:t>
                </a:r>
                <a:r>
                  <a:rPr lang="sl-SI" b="1" dirty="0" smtClean="0"/>
                  <a:t>kosinusni izrek</a:t>
                </a:r>
                <a:r>
                  <a:rPr lang="sl-SI" dirty="0" smtClean="0"/>
                  <a:t>:</a:t>
                </a:r>
                <a:endParaRPr lang="sl-SI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sl-SI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sl-SI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sl-SI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sl-SI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sl-SI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sl-SI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𝑎𝑏</m:t>
                      </m:r>
                      <m:func>
                        <m:funcPr>
                          <m:ctrlPr>
                            <a:rPr lang="sl-SI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l-SI" i="0" dirty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sl-SI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func>
                    </m:oMath>
                  </m:oMathPara>
                </a14:m>
                <a:endParaRPr lang="sl-SI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sl-SI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sl-SI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sl-SI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sl-SI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sl-SI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sl-SI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sl-SI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sl-SI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sl-SI" i="1" dirty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sl-SI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𝑏</m:t>
                      </m:r>
                      <m:func>
                        <m:funcPr>
                          <m:ctrlPr>
                            <a:rPr lang="sl-SI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l-SI" i="0" dirty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sl-SI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sl-SI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sl-SI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sl-SI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sl-SI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sl-SI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sl-SI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sl-SI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sl-SI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sl-SI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sl-SI" i="1" dirty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𝑎𝑐</m:t>
                      </m:r>
                      <m:func>
                        <m:funcPr>
                          <m:ctrlPr>
                            <a:rPr lang="sl-SI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l-SI" i="0" dirty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sl-SI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func>
                    </m:oMath>
                  </m:oMathPara>
                </a14:m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5"/>
                <a:ext cx="10515600" cy="5811838"/>
              </a:xfrm>
              <a:blipFill>
                <a:blip r:embed="rId2"/>
                <a:stretch>
                  <a:fillRect l="-1391" t="-2099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24</a:t>
            </a:fld>
            <a:endParaRPr lang="sl-SI"/>
          </a:p>
        </p:txBody>
      </p:sp>
      <p:pic>
        <p:nvPicPr>
          <p:cNvPr id="6" name="Slika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990" y="4161848"/>
            <a:ext cx="4015810" cy="255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18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1. 11 PRAVOKOTNI KOORDINATNI SISTEM V PROSTORU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8039100" cy="503078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sl-SI" b="1" dirty="0" smtClean="0"/>
                  <a:t>Pravokotni koordinatni </a:t>
                </a:r>
                <a:r>
                  <a:rPr lang="sl-SI" b="1" dirty="0"/>
                  <a:t>sistem v </a:t>
                </a:r>
                <a:r>
                  <a:rPr lang="sl-SI" b="1" dirty="0" smtClean="0"/>
                  <a:t>prostoru/kartezični prostorski koordinatni sistem </a:t>
                </a:r>
                <a:r>
                  <a:rPr lang="sl-SI" dirty="0"/>
                  <a:t>je sestavljen iz treh med seboj pravokotnih </a:t>
                </a:r>
                <a:r>
                  <a:rPr lang="sl-SI" dirty="0" smtClean="0"/>
                  <a:t>številskih premic</a:t>
                </a:r>
                <a:r>
                  <a:rPr lang="sl-SI" dirty="0"/>
                  <a:t>, ki jih imenujemo </a:t>
                </a:r>
                <a:r>
                  <a:rPr lang="sl-SI" b="1" dirty="0"/>
                  <a:t>abscisna os</a:t>
                </a:r>
                <a:r>
                  <a:rPr lang="sl-SI" dirty="0"/>
                  <a:t> (prva vodoravna os, koordinatna os 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l-SI" dirty="0"/>
                  <a:t>), </a:t>
                </a:r>
                <a:r>
                  <a:rPr lang="sl-SI" b="1" dirty="0"/>
                  <a:t>ordinatna os</a:t>
                </a:r>
                <a:r>
                  <a:rPr lang="sl-SI" dirty="0"/>
                  <a:t> (druga vodoravna os, koordinatna os 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sl-SI" dirty="0"/>
                  <a:t>) in </a:t>
                </a:r>
                <a:r>
                  <a:rPr lang="sl-SI" b="1" dirty="0" err="1"/>
                  <a:t>aplikatna</a:t>
                </a:r>
                <a:r>
                  <a:rPr lang="sl-SI" b="1" dirty="0"/>
                  <a:t> os</a:t>
                </a:r>
                <a:r>
                  <a:rPr lang="sl-SI" dirty="0"/>
                  <a:t> (navpična os, koordinatna os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sl-SI" dirty="0" smtClean="0"/>
                  <a:t>). Točkam </a:t>
                </a:r>
                <a:r>
                  <a:rPr lang="sl-SI" dirty="0"/>
                  <a:t>na koordinatnih oseh </a:t>
                </a:r>
                <a:r>
                  <a:rPr lang="sl-SI" dirty="0" smtClean="0"/>
                  <a:t>priredimo </a:t>
                </a:r>
                <a:r>
                  <a:rPr lang="sl-SI" dirty="0"/>
                  <a:t>realna števila. Pri tem praviloma uporabimo za vse tri osi isto dolžinsko enoto</a:t>
                </a:r>
                <a:r>
                  <a:rPr lang="sl-SI" dirty="0" smtClean="0"/>
                  <a:t>.</a:t>
                </a:r>
              </a:p>
              <a:p>
                <a:r>
                  <a:rPr lang="sl-SI" dirty="0"/>
                  <a:t>Ravnine, določene s koordinatnimi osmi, razrežejo prostor na osem </a:t>
                </a:r>
                <a:r>
                  <a:rPr lang="sl-SI" b="1" dirty="0"/>
                  <a:t>oktantov</a:t>
                </a:r>
                <a:r>
                  <a:rPr lang="sl-SI" dirty="0"/>
                  <a:t>. </a:t>
                </a:r>
                <a:endParaRPr lang="sl-SI" dirty="0" smtClean="0"/>
              </a:p>
              <a:p>
                <a:r>
                  <a:rPr lang="sl-SI" dirty="0" smtClean="0"/>
                  <a:t>Prostor je enak kartezičnemu produktu </a:t>
                </a:r>
                <a14:m>
                  <m:oMath xmlns:m="http://schemas.openxmlformats.org/officeDocument/2006/math"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sl-SI" dirty="0" smtClean="0"/>
                  <a:t>.</a:t>
                </a: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8039100" cy="5030787"/>
              </a:xfrm>
              <a:blipFill>
                <a:blip r:embed="rId2"/>
                <a:stretch>
                  <a:fillRect l="-1366" t="-2663" r="-2124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25</a:t>
            </a:fld>
            <a:endParaRPr lang="sl-SI"/>
          </a:p>
        </p:txBody>
      </p:sp>
      <p:pic>
        <p:nvPicPr>
          <p:cNvPr id="7" name="Slika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900" y="2263481"/>
            <a:ext cx="4446410" cy="343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546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343" y="1583053"/>
            <a:ext cx="4699257" cy="39160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365124"/>
                <a:ext cx="7150101" cy="62134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sl-SI" dirty="0" smtClean="0"/>
                  <a:t>Lego točke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sl-SI" dirty="0" smtClean="0"/>
                  <a:t> v prostoru opišemo s tremi koordinatami: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 smtClean="0"/>
                  <a:t>. </a:t>
                </a:r>
                <a:r>
                  <a:rPr lang="sl-SI" dirty="0"/>
                  <a:t>To so števila, ki nam povedo, kje ležijo projekcije točke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sl-SI" dirty="0"/>
                  <a:t> na koordinatne osi. Koordinate se imenujejo </a:t>
                </a:r>
                <a:r>
                  <a:rPr lang="sl-SI" b="1" dirty="0"/>
                  <a:t>abscisa točke</a:t>
                </a:r>
                <a:r>
                  <a:rPr lang="sl-SI" dirty="0"/>
                  <a:t>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sl-SI" dirty="0"/>
                  <a:t> (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l-SI" dirty="0"/>
                  <a:t> koordinata točke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sl-SI" dirty="0"/>
                  <a:t>), </a:t>
                </a:r>
                <a:r>
                  <a:rPr lang="sl-SI" b="1" dirty="0"/>
                  <a:t>ordinata točke</a:t>
                </a:r>
                <a:r>
                  <a:rPr lang="sl-SI" dirty="0"/>
                  <a:t>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sl-SI" dirty="0"/>
                  <a:t> (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sl-SI" dirty="0"/>
                  <a:t>koordinata točke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sl-SI" dirty="0"/>
                  <a:t>) in </a:t>
                </a:r>
                <a:r>
                  <a:rPr lang="sl-SI" b="1" dirty="0" err="1"/>
                  <a:t>aplikata</a:t>
                </a:r>
                <a:r>
                  <a:rPr lang="sl-SI" b="1" dirty="0"/>
                  <a:t> točke</a:t>
                </a:r>
                <a:r>
                  <a:rPr lang="sl-SI" dirty="0"/>
                  <a:t>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sl-SI" dirty="0"/>
                  <a:t> (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sl-SI" dirty="0"/>
                  <a:t> koordinata točke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sl-SI" dirty="0"/>
                  <a:t>). </a:t>
                </a:r>
                <a:endParaRPr lang="sl-SI" dirty="0" smtClean="0"/>
              </a:p>
              <a:p>
                <a:r>
                  <a:rPr lang="sl-SI" dirty="0" smtClean="0"/>
                  <a:t>Koordinate </a:t>
                </a:r>
                <a:r>
                  <a:rPr lang="sl-SI" dirty="0"/>
                  <a:t>enolično natančno določajo lego točke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sl-SI" dirty="0"/>
                  <a:t> v prostoru. Tako poljubni točki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sl-SI" dirty="0"/>
                  <a:t> iz prostora priredimo točno eno trojico realnih števil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/>
                  <a:t>, poljubni trojici realnih števil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/>
                  <a:t> pa priredimo točno eno točko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sl-SI" dirty="0"/>
                  <a:t> v prostoru. </a:t>
                </a:r>
                <a:endParaRPr lang="sl-SI" dirty="0" smtClean="0"/>
              </a:p>
              <a:p>
                <a:r>
                  <a:rPr lang="sl-SI" b="1" dirty="0" smtClean="0"/>
                  <a:t>Razdaljo med točkama </a:t>
                </a:r>
                <a:r>
                  <a:rPr lang="sl-SI" dirty="0" smtClean="0"/>
                  <a:t>v prostoru izračunamo po naslednji formuli: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sl-SI" dirty="0" smtClean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365124"/>
                <a:ext cx="7150101" cy="6213475"/>
              </a:xfrm>
              <a:blipFill>
                <a:blip r:embed="rId3"/>
                <a:stretch>
                  <a:fillRect l="-1449" t="-2257" r="-1790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26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885214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1. 12 VEKTORJI V PRAVOKOTNEM KOORDINATNEM SISTEMU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78375"/>
              </a:xfrm>
            </p:spPr>
            <p:txBody>
              <a:bodyPr>
                <a:normAutofit/>
              </a:bodyPr>
              <a:lstStyle/>
              <a:p>
                <a:r>
                  <a:rPr lang="sl-SI" dirty="0" smtClean="0"/>
                  <a:t>Trije </a:t>
                </a:r>
                <a:r>
                  <a:rPr lang="sl-SI" dirty="0" err="1" smtClean="0"/>
                  <a:t>nekomplanarni</a:t>
                </a:r>
                <a:r>
                  <a:rPr lang="sl-SI" dirty="0" smtClean="0"/>
                  <a:t> vektorji tvorijo </a:t>
                </a:r>
                <a:r>
                  <a:rPr lang="sl-SI" b="1" dirty="0" err="1" smtClean="0"/>
                  <a:t>ortonormirano</a:t>
                </a:r>
                <a:r>
                  <a:rPr lang="sl-SI" b="1" dirty="0" smtClean="0"/>
                  <a:t> bazo prostora</a:t>
                </a:r>
                <a:r>
                  <a:rPr lang="sl-SI" dirty="0" smtClean="0"/>
                  <a:t>, če so normirani/enotski in paroma </a:t>
                </a:r>
                <a:r>
                  <a:rPr lang="sl-SI" b="1" dirty="0" smtClean="0"/>
                  <a:t>ortogonalni</a:t>
                </a:r>
                <a:r>
                  <a:rPr lang="sl-SI" dirty="0" smtClean="0"/>
                  <a:t>/pravokotni. V pravokotnem koordinatnem sistemu z osmi x, y in z navadno vzamemo za bazo enotske vektorje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sl-SI" dirty="0" smtClean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lang="sl-SI" dirty="0" smtClean="0"/>
                  <a:t> na oseh.</a:t>
                </a:r>
              </a:p>
              <a:p>
                <a:endParaRPr lang="sl-SI" dirty="0" smtClean="0"/>
              </a:p>
              <a:p>
                <a:endParaRPr lang="sl-SI" dirty="0" smtClean="0"/>
              </a:p>
              <a:p>
                <a:endParaRPr lang="sl-SI" dirty="0" smtClean="0"/>
              </a:p>
              <a:p>
                <a:endParaRPr lang="sl-SI" dirty="0" smtClean="0"/>
              </a:p>
              <a:p>
                <a:r>
                  <a:rPr lang="sl-SI" dirty="0" smtClean="0"/>
                  <a:t>Vektorja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sl-SI" dirty="0"/>
                  <a:t> </a:t>
                </a:r>
                <a:r>
                  <a:rPr lang="sl-SI" dirty="0" smtClean="0"/>
                  <a:t>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sl-SI" dirty="0" smtClean="0"/>
                  <a:t> tvorita </a:t>
                </a:r>
                <a:r>
                  <a:rPr lang="sl-SI" b="1" dirty="0" err="1" smtClean="0"/>
                  <a:t>ortonormirano</a:t>
                </a:r>
                <a:r>
                  <a:rPr lang="sl-SI" b="1" dirty="0" smtClean="0"/>
                  <a:t> bazo ravnine </a:t>
                </a:r>
                <a:r>
                  <a:rPr lang="sl-SI" dirty="0" err="1" smtClean="0"/>
                  <a:t>xy</a:t>
                </a:r>
                <a:r>
                  <a:rPr lang="sl-SI" b="1" dirty="0" smtClean="0"/>
                  <a:t>/standardno bazo,</a:t>
                </a:r>
                <a:r>
                  <a:rPr lang="sl-SI" dirty="0" smtClean="0"/>
                  <a:t> vektorji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sl-SI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sl-SI" dirty="0"/>
                  <a:t>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lang="sl-SI" dirty="0" smtClean="0"/>
                  <a:t> pa </a:t>
                </a:r>
                <a:r>
                  <a:rPr lang="sl-SI" b="1" dirty="0" err="1" smtClean="0"/>
                  <a:t>ortonormirano</a:t>
                </a:r>
                <a:r>
                  <a:rPr lang="sl-SI" b="1" dirty="0" smtClean="0"/>
                  <a:t> bazo prostora</a:t>
                </a:r>
                <a:r>
                  <a:rPr lang="sl-SI" dirty="0" smtClean="0"/>
                  <a:t>.</a:t>
                </a: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78375"/>
              </a:xfrm>
              <a:blipFill>
                <a:blip r:embed="rId2"/>
                <a:stretch>
                  <a:fillRect l="-1043" t="-2041" r="-290" b="-1658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27</a:t>
            </a:fld>
            <a:endParaRPr lang="sl-SI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0" y="3009900"/>
            <a:ext cx="3070224" cy="277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867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6"/>
                <a:ext cx="10515600" cy="6238874"/>
              </a:xfrm>
            </p:spPr>
            <p:txBody>
              <a:bodyPr>
                <a:normAutofit/>
              </a:bodyPr>
              <a:lstStyle/>
              <a:p>
                <a:r>
                  <a:rPr lang="sl-SI" dirty="0" smtClean="0"/>
                  <a:t>Vsak vektor v prostoru lahko enolično zapišemo kot linearno kombinacijo vektorjev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sl-SI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sl-SI" dirty="0"/>
                  <a:t>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lang="sl-SI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; </m:t>
                      </m:r>
                      <m:sSub>
                        <m:sSub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sl-SI" dirty="0" smtClean="0"/>
              </a:p>
              <a:p>
                <a:r>
                  <a:rPr lang="sl-SI" dirty="0" smtClean="0"/>
                  <a:t>Števila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sl-SI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l-SI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sl-SI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l-SI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sl-SI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sl-SI" dirty="0" smtClean="0"/>
                  <a:t> imenujemo </a:t>
                </a:r>
                <a:r>
                  <a:rPr lang="sl-SI" b="1" dirty="0" smtClean="0"/>
                  <a:t>komponente</a:t>
                </a:r>
                <a:r>
                  <a:rPr lang="sl-SI" dirty="0" smtClean="0"/>
                  <a:t> vektorja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dirty="0" smtClean="0"/>
                  <a:t>.</a:t>
                </a:r>
              </a:p>
              <a:p>
                <a:endParaRPr lang="sl-SI" dirty="0" smtClean="0"/>
              </a:p>
              <a:p>
                <a:endParaRPr lang="sl-SI" dirty="0"/>
              </a:p>
              <a:p>
                <a:r>
                  <a:rPr lang="sl-SI" dirty="0" smtClean="0"/>
                  <a:t>Zapis baznih vektorjev s komponentami: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1,0,0</m:t>
                          </m:r>
                        </m:e>
                      </m:d>
                      <m:r>
                        <a:rPr lang="sl-SI" b="0" i="0" smtClean="0">
                          <a:latin typeface="Cambria Math" panose="02040503050406030204" pitchFamily="18" charset="0"/>
                        </a:rPr>
                        <m:t>     </m:t>
                      </m:r>
                      <m:acc>
                        <m:accPr>
                          <m:chr m:val="⃗"/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sl-SI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sl-SI" b="0" i="0" smtClean="0">
                          <a:latin typeface="Cambria Math" panose="02040503050406030204" pitchFamily="18" charset="0"/>
                        </a:rPr>
                        <m:t>     </m:t>
                      </m:r>
                      <m:acc>
                        <m:accPr>
                          <m:chr m:val="⃗"/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sl-SI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,0,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sl-SI" dirty="0" smtClean="0"/>
              </a:p>
              <a:p>
                <a:r>
                  <a:rPr lang="sl-SI" b="1" dirty="0" smtClean="0"/>
                  <a:t>Krajevni vektor</a:t>
                </a:r>
                <a:r>
                  <a:rPr lang="sl-SI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acc>
                  </m:oMath>
                </a14:m>
                <a:r>
                  <a:rPr lang="sl-SI" dirty="0" smtClean="0"/>
                  <a:t> točke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sl-SI" dirty="0" smtClean="0"/>
                  <a:t> je vektor, ki ima začetno točko v izhodišču koordinatnega sistema, končno točko pa v točki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sl-SI" dirty="0" smtClean="0"/>
                  <a:t>. V </a:t>
                </a:r>
                <a:r>
                  <a:rPr lang="sl-SI" dirty="0" err="1" smtClean="0"/>
                  <a:t>ortonormirani</a:t>
                </a:r>
                <a:r>
                  <a:rPr lang="sl-SI" dirty="0" smtClean="0"/>
                  <a:t> bazi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acc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sl-SI" dirty="0" smtClean="0"/>
                  <a:t> so komponente krajevnega vektorja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sl-SI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sl-SI" b="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acc>
                  </m:oMath>
                </a14:m>
                <a:r>
                  <a:rPr lang="sl-SI" dirty="0" smtClean="0"/>
                  <a:t> enake koordinatam točke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l-SI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l-SI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sl-SI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l-SI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sl-SI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l-SI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sl-SI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sl-SI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sl-SI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b="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sl-SI" b="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acc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sl-SI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l-SI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sl-SI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sl-SI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l-SI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sl-SI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sl-SI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l-SI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sl-SI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sl-SI" dirty="0" smtClean="0"/>
              </a:p>
              <a:p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6"/>
                <a:ext cx="10515600" cy="6238874"/>
              </a:xfrm>
              <a:blipFill>
                <a:blip r:embed="rId2"/>
                <a:stretch>
                  <a:fillRect l="-1043" t="-1662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28</a:t>
            </a:fld>
            <a:endParaRPr lang="sl-SI"/>
          </a:p>
        </p:txBody>
      </p:sp>
      <p:pic>
        <p:nvPicPr>
          <p:cNvPr id="7" name="Slika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100" y="649786"/>
            <a:ext cx="4013200" cy="308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027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6"/>
                <a:ext cx="10515600" cy="6238874"/>
              </a:xfrm>
            </p:spPr>
            <p:txBody>
              <a:bodyPr anchor="ctr"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sl-SI" dirty="0" smtClean="0"/>
                  <a:t>Za vektorja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l-SI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l-SI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sl-SI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l-SI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sl-SI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l-SI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sl-SI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l-SI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l-SI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sl-SI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l-SI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sl-SI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l-SI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sl-SI" dirty="0" smtClean="0"/>
                  <a:t> v </a:t>
                </a:r>
                <a:r>
                  <a:rPr lang="sl-SI" dirty="0" err="1" smtClean="0"/>
                  <a:t>ortonormirani</a:t>
                </a:r>
                <a:r>
                  <a:rPr lang="sl-SI" dirty="0" smtClean="0"/>
                  <a:t> bazi izračunamo:</a:t>
                </a:r>
              </a:p>
              <a:p>
                <a:pPr lvl="1"/>
                <a:r>
                  <a:rPr lang="sl-SI" sz="2800" b="1" dirty="0"/>
                  <a:t>v</a:t>
                </a:r>
                <a:r>
                  <a:rPr lang="sl-SI" sz="2800" b="1" dirty="0" smtClean="0"/>
                  <a:t>soto</a:t>
                </a:r>
                <a:r>
                  <a:rPr lang="sl-SI" sz="2800" dirty="0" smtClean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sz="28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sl-SI" sz="280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sl-SI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sz="28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sl-SI" sz="28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sl-SI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l-SI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sz="280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l-SI" sz="2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sl-SI" sz="280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sl-SI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sz="280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l-SI" sz="2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sl-SI" sz="28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sl-SI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sz="280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l-SI" sz="2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sl-SI" sz="280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sl-SI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sz="280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l-SI" sz="2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sl-SI" sz="28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sl-SI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sz="280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l-SI" sz="280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sl-SI" sz="280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sl-SI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sz="280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l-SI" sz="280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sl-SI" sz="2800" dirty="0" smtClean="0"/>
              </a:p>
              <a:p>
                <a:pPr lvl="1"/>
                <a:r>
                  <a:rPr lang="sl-SI" sz="2800" b="1" dirty="0"/>
                  <a:t>r</a:t>
                </a:r>
                <a:r>
                  <a:rPr lang="sl-SI" sz="2800" b="1" dirty="0" smtClean="0"/>
                  <a:t>azliko</a:t>
                </a:r>
                <a:r>
                  <a:rPr lang="sl-SI" sz="2800" dirty="0" smtClean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sl-SI" sz="2800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sl-SI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sl-SI" sz="2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sl-SI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l-SI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l-SI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sl-SI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sl-SI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sz="2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l-SI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sl-SI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sl-SI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l-SI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sl-SI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sl-SI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sz="2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l-SI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sl-SI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sl-SI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l-SI" sz="2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sl-SI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sl-SI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sz="2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l-SI" sz="2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sl-SI" sz="2800" dirty="0" smtClean="0"/>
              </a:p>
              <a:p>
                <a:pPr lvl="1"/>
                <a:r>
                  <a:rPr lang="sl-SI" sz="2800" b="1" dirty="0"/>
                  <a:t>p</a:t>
                </a:r>
                <a:r>
                  <a:rPr lang="sl-SI" sz="2800" b="1" dirty="0" smtClean="0"/>
                  <a:t>rodukt vektorja s skalarjem</a:t>
                </a:r>
                <a:r>
                  <a:rPr lang="sl-SI" sz="2800" dirty="0" smtClean="0"/>
                  <a:t>: </a:t>
                </a:r>
                <a14:m>
                  <m:oMath xmlns:m="http://schemas.openxmlformats.org/officeDocument/2006/math">
                    <m:r>
                      <a:rPr lang="sl-SI" sz="2800" i="1" dirty="0">
                        <a:latin typeface="Cambria Math" panose="02040503050406030204" pitchFamily="18" charset="0"/>
                      </a:rPr>
                      <m:t>𝑛</m:t>
                    </m:r>
                    <m:acc>
                      <m:accPr>
                        <m:chr m:val="⃗"/>
                        <m:ctrlPr>
                          <a:rPr lang="sl-SI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sl-SI" sz="2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sl-SI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sz="2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sl-SI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sz="28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l-SI" sz="2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sl-SI" sz="2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l-SI" sz="2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sl-SI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sz="28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l-SI" sz="2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sl-SI" sz="2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l-SI" sz="2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sl-SI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sz="28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l-SI" sz="28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sl-SI" sz="2800" dirty="0" smtClean="0"/>
              </a:p>
              <a:p>
                <a:pPr lvl="1"/>
                <a:r>
                  <a:rPr lang="sl-SI" sz="2800" b="1" dirty="0"/>
                  <a:t>s</a:t>
                </a:r>
                <a:r>
                  <a:rPr lang="sl-SI" sz="2800" b="1" dirty="0" smtClean="0"/>
                  <a:t>kalarni</a:t>
                </a:r>
                <a:r>
                  <a:rPr lang="sl-SI" sz="2800" dirty="0" smtClean="0"/>
                  <a:t> </a:t>
                </a:r>
                <a:r>
                  <a:rPr lang="sl-SI" sz="2800" b="1" dirty="0" smtClean="0"/>
                  <a:t>produkt</a:t>
                </a:r>
                <a:r>
                  <a:rPr lang="sl-SI" sz="2800" dirty="0" smtClean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sz="28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acc>
                      <m:accPr>
                        <m:chr m:val="⃗"/>
                        <m:ctrlPr>
                          <a:rPr lang="sl-SI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sz="28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sl-SI" sz="2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sl-SI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sz="28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sl-SI" sz="28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sl-SI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sz="28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sl-SI" sz="28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l-SI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sl-SI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sz="28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sl-SI" sz="2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sl-SI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sz="28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sl-SI" sz="2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l-SI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sl-SI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sz="28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sl-SI" sz="280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sl-SI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sz="28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sl-SI" sz="280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sl-SI" sz="2800" dirty="0" smtClean="0"/>
              </a:p>
              <a:p>
                <a:pPr lvl="1"/>
                <a:r>
                  <a:rPr lang="sl-SI" sz="2800" b="1" dirty="0"/>
                  <a:t>d</a:t>
                </a:r>
                <a:r>
                  <a:rPr lang="sl-SI" sz="2800" b="1" dirty="0" smtClean="0"/>
                  <a:t>olžino</a:t>
                </a:r>
                <a:r>
                  <a:rPr lang="sl-SI" sz="2800" dirty="0" smtClean="0"/>
                  <a:t> </a:t>
                </a:r>
                <a:r>
                  <a:rPr lang="sl-SI" sz="2800" b="1" dirty="0" smtClean="0"/>
                  <a:t>vektorja</a:t>
                </a:r>
                <a:r>
                  <a:rPr lang="sl-SI" sz="2800" dirty="0" smtClean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sl-SI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sl-SI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sz="280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  <m:r>
                      <a:rPr lang="sl-SI" sz="280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sl-SI" sz="28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sl-SI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sl-SI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sl-SI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l-SI" sz="280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sl-SI" sz="280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sl-SI" sz="2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sl-SI" sz="280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sl-SI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sl-SI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sl-SI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l-SI" sz="280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sl-SI" sz="280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sl-SI" sz="2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sl-SI" sz="280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sl-SI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sl-SI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sl-SI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l-SI" sz="280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sl-SI" sz="280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sl-SI" sz="2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sl-SI" dirty="0" smtClean="0"/>
              </a:p>
              <a:p>
                <a:pPr marL="0" indent="0">
                  <a:buNone/>
                </a:pPr>
                <a:endParaRPr lang="sl-SI" dirty="0" smtClean="0"/>
              </a:p>
              <a:p>
                <a:pPr marL="0" indent="0">
                  <a:buNone/>
                </a:pPr>
                <a:r>
                  <a:rPr lang="sl-SI" dirty="0" smtClean="0"/>
                  <a:t>Vektor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acc>
                  </m:oMath>
                </a14:m>
                <a:r>
                  <a:rPr lang="sl-SI" dirty="0" smtClean="0"/>
                  <a:t> lahko zapišemo s krajevnima vektorjema točk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sl-SI" b="0" i="0" dirty="0" smtClean="0">
                        <a:latin typeface="Cambria Math" panose="02040503050406030204" pitchFamily="18" charset="0"/>
                      </a:rPr>
                      <m:t>A</m:t>
                    </m:r>
                    <m:d>
                      <m:dPr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l-SI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l-SI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sl-SI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l-SI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sl-SI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l-SI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sl-SI" dirty="0"/>
                  <a:t> in </a:t>
                </a:r>
                <a14:m>
                  <m:oMath xmlns:m="http://schemas.openxmlformats.org/officeDocument/2006/math">
                    <m:r>
                      <a:rPr lang="sl-SI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l-SI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l-SI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sl-SI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l-SI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sl-SI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l-SI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sl-SI" dirty="0" smtClean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sl-SI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acc>
                      <m:r>
                        <a:rPr lang="sl-SI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sl-SI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acc>
                      <m:r>
                        <a:rPr lang="sl-SI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sl-SI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acc>
                      <m:r>
                        <a:rPr lang="sl-SI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sl-SI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sl-SI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sl-SI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sl-SI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sl-SI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sl-SI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sl-SI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sl-SI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sl-SI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sl-SI" dirty="0" smtClean="0"/>
              </a:p>
              <a:p>
                <a:pPr marL="0" indent="0">
                  <a:buNone/>
                </a:pPr>
                <a:r>
                  <a:rPr lang="sl-SI" dirty="0" smtClean="0"/>
                  <a:t>Če je točka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sl-SI" dirty="0" smtClean="0"/>
                  <a:t> razpolovišče daljice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sl-SI" dirty="0" smtClean="0"/>
                  <a:t>, lahko krajevni vektor točke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sl-SI" dirty="0" smtClean="0"/>
                  <a:t> izračunamo po pravilu: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e>
                      </m:acc>
                      <m:r>
                        <a:rPr lang="sl-SI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l-SI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sl-SI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sl-SI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sl-SI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sl-SI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acc>
                          <m:r>
                            <a:rPr lang="sl-SI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sl-SI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sl-SI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sl-SI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sl-SI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sl-SI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sl-SI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sl-SI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sl-SI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sl-SI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sl-SI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sl-SI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sl-SI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sl-SI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sl-SI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sl-SI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sl-SI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sl-SI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sl-SI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sl-SI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sl-SI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sl-SI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sl-SI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sl-SI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sl-SI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sl-SI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sl-SI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sl-SI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sl-SI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sl-SI" dirty="0" smtClean="0"/>
              </a:p>
            </p:txBody>
          </p:sp>
        </mc:Choice>
        <mc:Fallback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6"/>
                <a:ext cx="10515600" cy="6238874"/>
              </a:xfrm>
              <a:blipFill>
                <a:blip r:embed="rId2"/>
                <a:stretch>
                  <a:fillRect l="-1043" t="-98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29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338239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1 VEKTORJI</a:t>
            </a:r>
            <a:endParaRPr lang="sl-SI" b="1" dirty="0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3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093173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9" t="5371" r="4604" b="5127"/>
          <a:stretch/>
        </p:blipFill>
        <p:spPr>
          <a:xfrm>
            <a:off x="649357" y="3263502"/>
            <a:ext cx="3882886" cy="2438453"/>
          </a:xfrm>
          <a:prstGeom prst="rect">
            <a:avLst/>
          </a:prstGeom>
        </p:spPr>
      </p:pic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*1. 13 VEKTORSKI PRODUKT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649357" y="1524000"/>
                <a:ext cx="10800521" cy="5079999"/>
              </a:xfrm>
            </p:spPr>
            <p:txBody>
              <a:bodyPr>
                <a:normAutofit/>
              </a:bodyPr>
              <a:lstStyle/>
              <a:p>
                <a:r>
                  <a:rPr lang="sl-SI" b="1" dirty="0" smtClean="0"/>
                  <a:t>Vektorski produkt </a:t>
                </a:r>
                <a:r>
                  <a:rPr lang="sl-SI" dirty="0" smtClean="0"/>
                  <a:t>je računska operacija, ki ima za podatka vektorja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sl-SI" dirty="0" smtClean="0"/>
                  <a:t>, </a:t>
                </a:r>
                <a:r>
                  <a:rPr lang="sl-SI" dirty="0"/>
                  <a:t>za rezultat pa vektor, ki ga </a:t>
                </a:r>
                <a:r>
                  <a:rPr lang="sl-SI" dirty="0" smtClean="0"/>
                  <a:t>označimo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sl-SI" dirty="0" smtClean="0"/>
                  <a:t> in </a:t>
                </a:r>
                <a:r>
                  <a:rPr lang="sl-SI" dirty="0"/>
                  <a:t>je določen z naslednjimi pravili: </a:t>
                </a:r>
                <a:endParaRPr lang="sl-SI" dirty="0" smtClean="0"/>
              </a:p>
              <a:p>
                <a:pPr lvl="8"/>
                <a:r>
                  <a:rPr lang="sl-SI" sz="2400" dirty="0" smtClean="0"/>
                  <a:t>Vektor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sl-SI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sl-SI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sl-SI" sz="2400" dirty="0"/>
                  <a:t> </a:t>
                </a:r>
                <a:r>
                  <a:rPr lang="sl-SI" sz="2400" dirty="0" smtClean="0"/>
                  <a:t>je </a:t>
                </a:r>
                <a:r>
                  <a:rPr lang="sl-SI" sz="2400" b="1" dirty="0"/>
                  <a:t>pravokoten</a:t>
                </a:r>
                <a:r>
                  <a:rPr lang="sl-SI" sz="2400" dirty="0"/>
                  <a:t> na vektor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sz="2400" dirty="0"/>
                  <a:t> </a:t>
                </a:r>
                <a:r>
                  <a:rPr lang="sl-SI" sz="2400" dirty="0" smtClean="0"/>
                  <a:t>in </a:t>
                </a:r>
                <a:r>
                  <a:rPr lang="sl-SI" sz="2400" dirty="0"/>
                  <a:t>na vektor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sl-SI" sz="2400" dirty="0"/>
                  <a:t>. </a:t>
                </a:r>
              </a:p>
              <a:p>
                <a:pPr lvl="8"/>
                <a:r>
                  <a:rPr lang="sl-SI" sz="2400" b="1" dirty="0"/>
                  <a:t>Dolžina</a:t>
                </a:r>
                <a:r>
                  <a:rPr lang="sl-SI" sz="2400" dirty="0"/>
                  <a:t> vektorja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sl-SI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sl-SI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sl-SI" sz="2400" dirty="0" smtClean="0"/>
                  <a:t> </a:t>
                </a:r>
                <a:r>
                  <a:rPr lang="sl-SI" sz="2400" dirty="0"/>
                  <a:t>je enaka </a:t>
                </a:r>
                <a:r>
                  <a:rPr lang="sl-SI" sz="2400" b="1" dirty="0"/>
                  <a:t>ploščini</a:t>
                </a:r>
                <a:r>
                  <a:rPr lang="sl-SI" sz="2400" dirty="0"/>
                  <a:t> </a:t>
                </a:r>
                <a:r>
                  <a:rPr lang="sl-SI" sz="2400" b="1" dirty="0"/>
                  <a:t>paralelograma</a:t>
                </a:r>
                <a:r>
                  <a:rPr lang="sl-SI" sz="2400" dirty="0"/>
                  <a:t>, ki ga določata vektorja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sz="2400" dirty="0" smtClean="0"/>
                  <a:t>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sl-SI" sz="2400" dirty="0" smtClean="0"/>
                  <a:t>, </a:t>
                </a:r>
                <a:r>
                  <a:rPr lang="sl-SI" sz="2400" dirty="0"/>
                  <a:t>če ju narišemo iz skupne začetne </a:t>
                </a:r>
                <a:r>
                  <a:rPr lang="sl-SI" sz="2400" dirty="0" smtClean="0"/>
                  <a:t>točke: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sl-SI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sl-SI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sl-SI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sl-SI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  <m:r>
                      <a:rPr lang="sl-SI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sl-SI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sl-SI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  <m:r>
                      <a:rPr lang="sl-SI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|"/>
                        <m:endChr m:val="|"/>
                        <m:ctrlPr>
                          <a:rPr lang="sl-SI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sl-SI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  <m:r>
                      <a:rPr lang="sl-SI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sl-SI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sl-SI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sl-SI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</m:func>
                  </m:oMath>
                </a14:m>
                <a:r>
                  <a:rPr lang="sl-SI" sz="2400" dirty="0" smtClean="0"/>
                  <a:t> </a:t>
                </a:r>
                <a:endParaRPr lang="sl-SI" sz="2400" dirty="0"/>
              </a:p>
              <a:p>
                <a:pPr lvl="8"/>
                <a:r>
                  <a:rPr lang="sl-SI" sz="2400" dirty="0"/>
                  <a:t>Orientacija vektorja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sl-SI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sl-SI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sl-SI" sz="2400" dirty="0" smtClean="0"/>
                  <a:t> </a:t>
                </a:r>
                <a:r>
                  <a:rPr lang="sl-SI" sz="2400" dirty="0"/>
                  <a:t>je določena s pravilom desne roke (če spodnji del desne roke zasukamo z dlanjo naprej po krajši poti od vektorja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sz="2400" dirty="0"/>
                  <a:t> do vektorja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sl-SI" sz="2400" dirty="0" smtClean="0"/>
                  <a:t>, </a:t>
                </a:r>
                <a:r>
                  <a:rPr lang="sl-SI" sz="2400" dirty="0"/>
                  <a:t>potem palec kaže v smeri vektorskega produkta). </a:t>
                </a:r>
              </a:p>
              <a:p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9357" y="1524000"/>
                <a:ext cx="10800521" cy="5079999"/>
              </a:xfrm>
              <a:blipFill>
                <a:blip r:embed="rId3"/>
                <a:stretch>
                  <a:fillRect l="-1016" t="-1921" r="-1525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30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4221480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6"/>
                <a:ext cx="10515600" cy="6238874"/>
              </a:xfrm>
            </p:spPr>
            <p:txBody>
              <a:bodyPr>
                <a:normAutofit/>
              </a:bodyPr>
              <a:lstStyle/>
              <a:p>
                <a:r>
                  <a:rPr lang="sl-SI" dirty="0" smtClean="0"/>
                  <a:t>Vektorja sta </a:t>
                </a:r>
                <a:r>
                  <a:rPr lang="sl-SI" b="1" dirty="0" err="1"/>
                  <a:t>kolinearna</a:t>
                </a:r>
                <a:r>
                  <a:rPr lang="sl-SI" dirty="0"/>
                  <a:t> natanko takrat, kadar je njun vektorski produkt </a:t>
                </a:r>
                <a:r>
                  <a:rPr lang="sl-SI" dirty="0" smtClean="0"/>
                  <a:t>enak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lang="sl-SI" dirty="0" smtClean="0"/>
                  <a:t>.</a:t>
                </a:r>
                <a:endParaRPr lang="sl-SI" dirty="0"/>
              </a:p>
              <a:p>
                <a:r>
                  <a:rPr lang="sl-SI" dirty="0" smtClean="0"/>
                  <a:t>Za </a:t>
                </a:r>
                <a:r>
                  <a:rPr lang="sl-SI" b="1" dirty="0" smtClean="0"/>
                  <a:t>bazne vektorje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sl-SI" dirty="0" smtClean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lang="sl-SI" dirty="0" smtClean="0"/>
                  <a:t> velja: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sl-SI" b="0" i="0" smtClean="0">
                        <a:latin typeface="Cambria Math" panose="02040503050406030204" pitchFamily="18" charset="0"/>
                      </a:rPr>
                      <m:t>,  </m:t>
                    </m:r>
                    <m:acc>
                      <m:accPr>
                        <m:chr m:val="⃗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,  </m:t>
                    </m:r>
                    <m:acc>
                      <m:accPr>
                        <m:chr m:val="⃗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sl-SI" dirty="0" smtClean="0"/>
                  <a:t>.</a:t>
                </a:r>
              </a:p>
              <a:p>
                <a:endParaRPr lang="sl-SI" dirty="0" smtClean="0"/>
              </a:p>
              <a:p>
                <a:pPr marL="0" indent="0">
                  <a:buNone/>
                </a:pPr>
                <a:r>
                  <a:rPr lang="sl-SI" sz="3000" b="1" dirty="0" smtClean="0"/>
                  <a:t>Lastnosti vektorskega produkta</a:t>
                </a:r>
                <a:endParaRPr lang="sl-SI" sz="3000" b="1" dirty="0"/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=−</m:t>
                    </m:r>
                    <m:acc>
                      <m:accPr>
                        <m:chr m:val="⃗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dirty="0" smtClean="0"/>
                  <a:t> – </a:t>
                </a:r>
                <a:r>
                  <a:rPr lang="sl-SI" b="1" dirty="0" err="1" smtClean="0"/>
                  <a:t>antikomutativnost</a:t>
                </a:r>
                <a:r>
                  <a:rPr lang="sl-SI" dirty="0" smtClean="0"/>
                  <a:t>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sl-SI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</m:d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sl-SI" dirty="0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sl-S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sl-SI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sl-SI" i="1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sl-SI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sl-SI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sl-SI" dirty="0" smtClean="0"/>
                  <a:t> – </a:t>
                </a:r>
                <a:r>
                  <a:rPr lang="sl-SI" b="1" dirty="0" smtClean="0"/>
                  <a:t>distributivnost</a:t>
                </a:r>
                <a:r>
                  <a:rPr lang="sl-SI" dirty="0" smtClean="0"/>
                  <a:t>  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acc>
                          <m:accPr>
                            <m:chr m:val="⃗"/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acc>
                          <m:accPr>
                            <m:chr m:val="⃗"/>
                            <m:ctrlP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sl-SI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</m:oMath>
                </a14:m>
                <a:r>
                  <a:rPr lang="sl-SI" dirty="0" smtClean="0"/>
                  <a:t> – </a:t>
                </a:r>
                <a:r>
                  <a:rPr lang="sl-SI" b="1" dirty="0" smtClean="0"/>
                  <a:t>homogenost</a:t>
                </a:r>
                <a:r>
                  <a:rPr lang="sl-SI" dirty="0" smtClean="0"/>
                  <a:t>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6"/>
                <a:ext cx="10515600" cy="6238874"/>
              </a:xfrm>
              <a:blipFill>
                <a:blip r:embed="rId2"/>
                <a:stretch>
                  <a:fillRect l="-1391" t="-1662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31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6010186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6"/>
                <a:ext cx="10515600" cy="62388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sl-SI" sz="3000" b="1" dirty="0" smtClean="0"/>
                  <a:t>Komponente vektorskega produkta</a:t>
                </a:r>
                <a:endParaRPr lang="sl-SI" sz="3000" b="1" dirty="0"/>
              </a:p>
              <a:p>
                <a:r>
                  <a:rPr lang="sl-SI" dirty="0" smtClean="0"/>
                  <a:t>Če sta </a:t>
                </a:r>
                <a:r>
                  <a:rPr lang="sl-SI" b="1" dirty="0" smtClean="0"/>
                  <a:t>vektorja</a:t>
                </a:r>
                <a:r>
                  <a:rPr lang="sl-SI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sl-SI" dirty="0" smtClean="0"/>
                  <a:t> </a:t>
                </a:r>
                <a:r>
                  <a:rPr lang="sl-SI" b="1" dirty="0" smtClean="0"/>
                  <a:t>podana</a:t>
                </a:r>
                <a:r>
                  <a:rPr lang="sl-SI" dirty="0" smtClean="0"/>
                  <a:t> </a:t>
                </a:r>
                <a:r>
                  <a:rPr lang="sl-SI" b="1" dirty="0" smtClean="0"/>
                  <a:t>s</a:t>
                </a:r>
                <a:r>
                  <a:rPr lang="sl-SI" dirty="0" smtClean="0"/>
                  <a:t> </a:t>
                </a:r>
                <a:r>
                  <a:rPr lang="sl-SI" b="1" dirty="0" smtClean="0"/>
                  <a:t>komponentami</a:t>
                </a:r>
                <a:r>
                  <a:rPr lang="sl-SI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sl-SI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l-SI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sl-SI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sl-SI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sl-SI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sl-SI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sl-SI" dirty="0" smtClean="0"/>
                  <a:t>, lahko vektorski produkt izračunamo po naslednji formuli (determinanti matrike):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sl-SI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sl-SI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⃗"/>
                                    <m:ctrlPr>
                                      <a:rPr lang="sl-SI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sl-SI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⃗"/>
                                    <m:ctrlPr>
                                      <a:rPr lang="sl-SI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sl-SI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⃗"/>
                                    <m:ctrlPr>
                                      <a:rPr lang="sl-SI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sl-SI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sl-SI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l-SI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sl-SI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sl-SI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l-SI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sl-SI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sl-SI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l-SI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sl-SI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sl-SI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l-SI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sl-SI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sl-SI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l-SI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sl-SI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sl-SI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l-SI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sl-SI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sl-SI" dirty="0" smtClean="0"/>
              </a:p>
              <a:p>
                <a:pPr marL="0" indent="0">
                  <a:buNone/>
                </a:pPr>
                <a:r>
                  <a:rPr lang="sl-SI" sz="3000" b="1" dirty="0" smtClean="0"/>
                  <a:t>Uporaba vektorskega produkta</a:t>
                </a:r>
              </a:p>
              <a:p>
                <a:r>
                  <a:rPr lang="sl-SI" b="1" dirty="0" smtClean="0"/>
                  <a:t>Ploščina paralelograma</a:t>
                </a:r>
                <a:r>
                  <a:rPr lang="sl-SI" dirty="0" smtClean="0"/>
                  <a:t>: </a:t>
                </a:r>
                <a14:m>
                  <m:oMath xmlns:m="http://schemas.openxmlformats.org/officeDocument/2006/math">
                    <m:r>
                      <a:rPr lang="sl-SI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</m:oMath>
                </a14:m>
                <a:endParaRPr lang="sl-SI" dirty="0" smtClean="0"/>
              </a:p>
              <a:p>
                <a:r>
                  <a:rPr lang="sl-SI" b="1" dirty="0" smtClean="0"/>
                  <a:t>Ploščina trikotnika</a:t>
                </a:r>
                <a:r>
                  <a:rPr lang="sl-SI" dirty="0" smtClean="0"/>
                  <a:t>: </a:t>
                </a:r>
                <a14:m>
                  <m:oMath xmlns:m="http://schemas.openxmlformats.org/officeDocument/2006/math">
                    <m:r>
                      <a:rPr lang="sl-SI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|"/>
                        <m:endChr m:val="|"/>
                        <m:ctrlPr>
                          <a:rPr lang="sl-S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sl-SI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sl-S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sl-SI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</m:oMath>
                </a14:m>
                <a:endParaRPr lang="sl-SI" dirty="0" smtClean="0"/>
              </a:p>
              <a:p>
                <a:r>
                  <a:rPr lang="sl-SI" b="1" dirty="0" smtClean="0"/>
                  <a:t>Prostornina </a:t>
                </a:r>
                <a:r>
                  <a:rPr lang="sl-SI" b="1" dirty="0" err="1" smtClean="0"/>
                  <a:t>paralelepipeda</a:t>
                </a:r>
                <a:r>
                  <a:rPr lang="sl-SI" b="1" dirty="0"/>
                  <a:t> </a:t>
                </a:r>
                <a:r>
                  <a:rPr lang="sl-SI" dirty="0" smtClean="0"/>
                  <a:t>(s skalarnim produktom): </a:t>
                </a:r>
                <a14:m>
                  <m:oMath xmlns:m="http://schemas.openxmlformats.org/officeDocument/2006/math">
                    <m:r>
                      <a:rPr lang="sl-SI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sl-SI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sl-SI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  <m: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acc>
                              <m:accPr>
                                <m:chr m:val="⃗"/>
                                <m:ctrlPr>
                                  <a:rPr lang="sl-SI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sl-SI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</m:d>
                        <m:acc>
                          <m:accPr>
                            <m:chr m:val="⃗"/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</m:d>
                  </m:oMath>
                </a14:m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6"/>
                <a:ext cx="10515600" cy="6238874"/>
              </a:xfrm>
              <a:blipFill>
                <a:blip r:embed="rId2"/>
                <a:stretch>
                  <a:fillRect l="-1391" t="-1955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32</a:t>
            </a:fld>
            <a:endParaRPr lang="sl-SI"/>
          </a:p>
        </p:txBody>
      </p:sp>
      <p:pic>
        <p:nvPicPr>
          <p:cNvPr id="2" name="Slika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275" y="4224337"/>
            <a:ext cx="1838325" cy="1323975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862" y="4195762"/>
            <a:ext cx="210502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406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2 POTENCE IN KORENI</a:t>
            </a:r>
            <a:endParaRPr lang="sl-SI" b="1" dirty="0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33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1727300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Označba mesta vsebine 2"/>
              <p:cNvSpPr txBox="1">
                <a:spLocks/>
              </p:cNvSpPr>
              <p:nvPr/>
            </p:nvSpPr>
            <p:spPr>
              <a:xfrm>
                <a:off x="838200" y="1690688"/>
                <a:ext cx="10515600" cy="477361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sl-SI" dirty="0" smtClean="0"/>
                  <a:t>Za poljubno od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sl-SI" dirty="0" smtClean="0"/>
                  <a:t> različno racionalno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sl-SI" dirty="0" smtClean="0"/>
                  <a:t>in naravno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sl-SI" dirty="0" smtClean="0"/>
                  <a:t> je: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sl-SI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sl-SI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sl-SI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sl-SI" i="1" smtClean="0">
                        <a:latin typeface="Cambria Math" panose="02040503050406030204" pitchFamily="18" charset="0"/>
                      </a:rPr>
                      <m:t>=1;</m:t>
                    </m:r>
                    <m:r>
                      <a:rPr lang="sl-SI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sl-SI" dirty="0" smtClean="0"/>
                  <a:t>.</a:t>
                </a:r>
                <a:r>
                  <a:rPr lang="sl-SI" b="1" dirty="0"/>
                  <a:t> </a:t>
                </a:r>
                <a:endParaRPr lang="sl-SI" b="1" dirty="0" smtClean="0"/>
              </a:p>
              <a:p>
                <a:pPr marL="0" indent="0">
                  <a:buNone/>
                </a:pPr>
                <a:r>
                  <a:rPr lang="sl-SI" b="1" dirty="0" smtClean="0"/>
                  <a:t>Pravila </a:t>
                </a:r>
                <a:r>
                  <a:rPr lang="sl-SI" b="1" dirty="0"/>
                  <a:t>za računanje s potencami s celimi </a:t>
                </a:r>
                <a:r>
                  <a:rPr lang="sl-SI" b="1" dirty="0" smtClean="0"/>
                  <a:t>eksponenti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</m:d>
                  </m:oMath>
                </a14:m>
                <a:r>
                  <a:rPr lang="sl-SI" dirty="0" smtClean="0"/>
                  <a:t>:</a:t>
                </a:r>
                <a:endParaRPr lang="sl-SI" dirty="0"/>
              </a:p>
              <a:p>
                <a:endParaRPr lang="sl-SI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sl-SI" dirty="0" smtClean="0"/>
              </a:p>
            </p:txBody>
          </p:sp>
        </mc:Choice>
        <mc:Fallback xmlns="">
          <p:sp>
            <p:nvSpPr>
              <p:cNvPr id="6" name="Označba mesta vsebin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515600" cy="4773612"/>
              </a:xfrm>
              <a:prstGeom prst="rect">
                <a:avLst/>
              </a:prstGeom>
              <a:blipFill>
                <a:blip r:embed="rId2"/>
                <a:stretch>
                  <a:fillRect l="-1217" t="-2043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/>
              <a:t>2</a:t>
            </a:r>
            <a:r>
              <a:rPr lang="sl-SI" b="1" dirty="0" smtClean="0"/>
              <a:t>. 1 POTENCE S CELIMI EKSPONENTI</a:t>
            </a:r>
            <a:endParaRPr lang="sl-SI" b="1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34</a:t>
            </a:fld>
            <a:endParaRPr lang="sl-SI"/>
          </a:p>
        </p:txBody>
      </p:sp>
      <p:sp>
        <p:nvSpPr>
          <p:cNvPr id="5" name="PoljeZBesedilom 4"/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sl-SI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1104900" y="3045599"/>
                <a:ext cx="10248900" cy="2961502"/>
              </a:xfrm>
            </p:spPr>
            <p:txBody>
              <a:bodyPr numCol="2" anchor="ctr"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𝑎𝑏</m:t>
                            </m:r>
                          </m:e>
                        </m:d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sl-SI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sl-SI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sl-SI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sl-SI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sl-SI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𝑛𝑚</m:t>
                        </m:r>
                      </m:sup>
                    </m:sSup>
                  </m:oMath>
                </a14:m>
                <a:endParaRPr lang="sl-SI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sl-SI" b="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sl-S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p>
                        <m:r>
                          <a:rPr lang="sl-SI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sl-SI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sl-SI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sl-SI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sl-SI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sl-SI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sl-SI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m:rPr>
                        <m:sty m:val="p"/>
                      </m:rPr>
                      <a:rPr lang="sl-SI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sl-SI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sl-SI" b="0" i="1" smtClean="0">
                        <a:latin typeface="Cambria Math" panose="02040503050406030204" pitchFamily="18" charset="0"/>
                      </a:rPr>
                      <m:t>=1;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sl-SI" dirty="0" smtClean="0"/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sl-SI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sl-SI" dirty="0" smtClean="0"/>
                  <a:t>)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den>
                    </m:f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sl-SI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sl-SI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sl-SI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num>
                              <m:den>
                                <m:r>
                                  <a:rPr lang="sl-SI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sl-SI" dirty="0" smtClean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4900" y="3045599"/>
                <a:ext cx="10248900" cy="296150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71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/>
              <a:t>2</a:t>
            </a:r>
            <a:r>
              <a:rPr lang="sl-SI" b="1" dirty="0" smtClean="0"/>
              <a:t>. 2 KVADRATNI KOREN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9401"/>
                <a:ext cx="10515600" cy="4806950"/>
              </a:xfrm>
            </p:spPr>
            <p:txBody>
              <a:bodyPr anchor="ctr">
                <a:normAutofit/>
              </a:bodyPr>
              <a:lstStyle/>
              <a:p>
                <a:r>
                  <a:rPr lang="sl-SI" b="1" dirty="0" smtClean="0"/>
                  <a:t>Kvadratni koren </a:t>
                </a:r>
                <a:r>
                  <a:rPr lang="sl-SI" dirty="0" smtClean="0"/>
                  <a:t>nenegativnega števila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 je tisto nenegativno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l-SI" dirty="0" smtClean="0"/>
                  <a:t>, ki reši enačbo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baseline="30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. Označimo ga 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rad>
                  </m:oMath>
                </a14:m>
                <a:r>
                  <a:rPr lang="sl-SI" dirty="0" smtClean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rad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l-SI" i="1" baseline="30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sl-SI" b="0" i="1" dirty="0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sl-SI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l-SI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sl-SI" dirty="0" smtClean="0"/>
              </a:p>
              <a:p>
                <a:r>
                  <a:rPr lang="sl-SI" dirty="0" smtClean="0"/>
                  <a:t>Enačba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 ima za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sl-SI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sl-SI" dirty="0" smtClean="0"/>
                  <a:t> dve rešitvi: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rad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l-SI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rad>
                  </m:oMath>
                </a14:m>
                <a:r>
                  <a:rPr lang="sl-SI" dirty="0" smtClean="0"/>
                  <a:t>.</a:t>
                </a:r>
              </a:p>
              <a:p>
                <a:r>
                  <a:rPr lang="sl-SI" dirty="0" smtClean="0"/>
                  <a:t>Pravila za računanje s kvadratnimi koreni: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sl-SI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sl-SI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rad>
                          </m:e>
                        </m:d>
                      </m:e>
                      <m:sup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sl-SI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; </m:t>
                    </m:r>
                    <m:r>
                      <a:rPr lang="sl-SI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sl-SI" dirty="0" smtClean="0"/>
              </a:p>
              <a:p>
                <a:pPr lvl="1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sl-SI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sl-SI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sl-SI" i="1">
                        <a:latin typeface="Cambria Math" panose="02040503050406030204" pitchFamily="18" charset="0"/>
                      </a:rPr>
                      <m:t>; </m:t>
                    </m:r>
                    <m:r>
                      <a:rPr lang="sl-SI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sl-SI" dirty="0" smtClean="0"/>
              </a:p>
              <a:p>
                <a:pPr lvl="1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rad>
                    <m:r>
                      <a:rPr lang="sl-SI" i="1" smtClean="0">
                        <a:latin typeface="Cambria Math" panose="02040503050406030204" pitchFamily="18" charset="0"/>
                      </a:rPr>
                      <m:t>⋅</m:t>
                    </m:r>
                    <m:rad>
                      <m:radPr>
                        <m:degHide m:val="on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rad>
                    <m:r>
                      <a:rPr lang="sl-SI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rad>
                    <m:r>
                      <a:rPr lang="sl-SI" b="0" i="1" smtClean="0">
                        <a:latin typeface="Cambria Math" panose="02040503050406030204" pitchFamily="18" charset="0"/>
                      </a:rPr>
                      <m:t>; </m:t>
                    </m:r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sl-SI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sl-SI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rad>
                      </m:num>
                      <m:den>
                        <m:rad>
                          <m:radPr>
                            <m:degHide m:val="on"/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rad>
                      </m:den>
                    </m:f>
                    <m:r>
                      <a:rPr lang="sl-SI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rad>
                    <m:r>
                      <a:rPr lang="sl-SI" b="0" i="1" smtClean="0">
                        <a:latin typeface="Cambria Math" panose="02040503050406030204" pitchFamily="18" charset="0"/>
                      </a:rPr>
                      <m:t>; </m:t>
                    </m:r>
                    <m:r>
                      <a:rPr lang="sl-SI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smtClean="0">
                        <a:latin typeface="Cambria Math" panose="02040503050406030204" pitchFamily="18" charset="0"/>
                      </a:rPr>
                      <m:t>≥0,  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9401"/>
                <a:ext cx="10515600" cy="4806950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značba mesta številke diapoz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35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8349902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2. 3 KORENI POLJUBNIH STOPENJ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4488"/>
                <a:ext cx="10515600" cy="4732476"/>
              </a:xfrm>
            </p:spPr>
            <p:txBody>
              <a:bodyPr>
                <a:normAutofit/>
              </a:bodyPr>
              <a:lstStyle/>
              <a:p>
                <a:r>
                  <a:rPr lang="sl-SI" dirty="0" smtClean="0"/>
                  <a:t>Za sodo naravno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sl-SI" dirty="0" smtClean="0"/>
                  <a:t> in za poljubno nenegativno realno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 je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sl-SI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g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rad>
                  </m:oMath>
                </a14:m>
                <a:r>
                  <a:rPr lang="sl-SI" dirty="0" smtClean="0"/>
                  <a:t> (</a:t>
                </a:r>
                <a14:m>
                  <m:oMath xmlns:m="http://schemas.openxmlformats.org/officeDocument/2006/math"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sl-SI" b="1" dirty="0" smtClean="0"/>
                  <a:t>-ti koren </a:t>
                </a:r>
                <a:r>
                  <a:rPr lang="sl-SI" dirty="0" smtClean="0"/>
                  <a:t>števila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) tako nenegativno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l-SI" dirty="0" smtClean="0"/>
                  <a:t>, ki zadošča enačbi: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sl-SI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.</a:t>
                </a:r>
              </a:p>
              <a:p>
                <a:r>
                  <a:rPr lang="sl-SI" dirty="0" smtClean="0"/>
                  <a:t>Za liho naravno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sl-SI" dirty="0" smtClean="0"/>
                  <a:t> in za poljubno realno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 je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sl-SI" i="1">
                            <a:latin typeface="Cambria Math" panose="02040503050406030204" pitchFamily="18" charset="0"/>
                          </a:rPr>
                          <m:t>𝑛</m:t>
                        </m:r>
                      </m:deg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rad>
                  </m:oMath>
                </a14:m>
                <a:r>
                  <a:rPr lang="sl-SI" dirty="0" smtClean="0"/>
                  <a:t> tisto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l-SI" dirty="0" smtClean="0"/>
                  <a:t>, ki zadošča enačbi: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sl-SI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.</a:t>
                </a:r>
              </a:p>
              <a:p>
                <a:r>
                  <a:rPr lang="sl-SI" dirty="0" smtClean="0"/>
                  <a:t>V zapisu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sl-SI" i="1">
                            <a:latin typeface="Cambria Math" panose="02040503050406030204" pitchFamily="18" charset="0"/>
                          </a:rPr>
                          <m:t>𝑛</m:t>
                        </m:r>
                      </m:deg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rad>
                  </m:oMath>
                </a14:m>
                <a:r>
                  <a:rPr lang="sl-SI" dirty="0" smtClean="0"/>
                  <a:t> imenujemo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sl-SI" dirty="0" smtClean="0"/>
                  <a:t> </a:t>
                </a:r>
                <a:r>
                  <a:rPr lang="sl-SI" b="1" dirty="0" smtClean="0"/>
                  <a:t>korenski eksponent</a:t>
                </a:r>
                <a:r>
                  <a:rPr lang="sl-SI" dirty="0" smtClean="0"/>
                  <a:t>,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 pa </a:t>
                </a:r>
                <a:r>
                  <a:rPr lang="sl-SI" b="1" dirty="0" err="1" smtClean="0"/>
                  <a:t>korenjenec</a:t>
                </a:r>
                <a:r>
                  <a:rPr lang="sl-SI" dirty="0" smtClean="0"/>
                  <a:t>/</a:t>
                </a:r>
                <a:r>
                  <a:rPr lang="sl-SI" b="1" dirty="0" err="1" smtClean="0"/>
                  <a:t>radikand</a:t>
                </a:r>
                <a:r>
                  <a:rPr lang="sl-SI" b="1" dirty="0" smtClean="0"/>
                  <a:t>.</a:t>
                </a:r>
              </a:p>
              <a:p>
                <a:r>
                  <a:rPr lang="sl-SI" dirty="0"/>
                  <a:t>Pravila za računanje </a:t>
                </a:r>
                <a:r>
                  <a:rPr lang="sl-SI" dirty="0" smtClean="0"/>
                  <a:t>z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sl-SI" dirty="0" smtClean="0"/>
                  <a:t>-timi koreni (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&gt;0; 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sl-SI" dirty="0" smtClean="0"/>
                  <a:t>):</a:t>
                </a:r>
                <a:endParaRPr lang="sl-SI" dirty="0"/>
              </a:p>
              <a:p>
                <a:pPr marL="0" indent="0">
                  <a:buNone/>
                </a:pP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4488"/>
                <a:ext cx="10515600" cy="4732476"/>
              </a:xfrm>
              <a:blipFill>
                <a:blip r:embed="rId2"/>
                <a:stretch>
                  <a:fillRect l="-1043" t="-2191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36</a:t>
            </a:fld>
            <a:endParaRPr lang="sl-SI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značba mesta vsebine 2"/>
              <p:cNvSpPr txBox="1">
                <a:spLocks/>
              </p:cNvSpPr>
              <p:nvPr/>
            </p:nvSpPr>
            <p:spPr>
              <a:xfrm>
                <a:off x="838200" y="4996691"/>
                <a:ext cx="10515600" cy="1962152"/>
              </a:xfrm>
              <a:prstGeom prst="rect">
                <a:avLst/>
              </a:prstGeom>
            </p:spPr>
            <p:txBody>
              <a:bodyPr vert="horz" lIns="91440" tIns="45720" rIns="91440" bIns="45720" numCol="2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sl-S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ctrlPr>
                                  <a:rPr lang="sl-SI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>
                                <m:r>
                                  <a:rPr lang="sl-SI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g>
                              <m:e>
                                <m:r>
                                  <a:rPr lang="sl-SI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rad>
                          </m:e>
                        </m:d>
                      </m:e>
                      <m:sup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sl-SI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g>
                      <m:e>
                        <m:sSup>
                          <m:sSupPr>
                            <m:ctrlPr>
                              <a:rPr lang="sl-SI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rad>
                    <m:r>
                      <a:rPr lang="sl-SI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sl-SI" dirty="0"/>
              </a:p>
              <a:p>
                <a:pPr lvl="1"/>
                <a14:m>
                  <m:oMath xmlns:m="http://schemas.openxmlformats.org/officeDocument/2006/math">
                    <m:rad>
                      <m:rad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g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rad>
                    <m:r>
                      <a:rPr lang="sl-SI" i="1">
                        <a:latin typeface="Cambria Math" panose="02040503050406030204" pitchFamily="18" charset="0"/>
                      </a:rPr>
                      <m:t>⋅</m:t>
                    </m:r>
                    <m:rad>
                      <m:rad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g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rad>
                    <m:r>
                      <a:rPr lang="sl-SI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g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sl-SI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sl-SI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rad>
                  </m:oMath>
                </a14:m>
                <a:endParaRPr lang="sl-SI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ctrlPr>
                              <a:rPr lang="sl-SI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g>
                          <m:e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rad>
                      </m:num>
                      <m:den>
                        <m:rad>
                          <m:radPr>
                            <m:ctrlPr>
                              <a:rPr lang="sl-SI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g>
                          <m:e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rad>
                      </m:den>
                    </m:f>
                    <m:r>
                      <a:rPr lang="sl-SI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g>
                      <m:e>
                        <m:f>
                          <m:fPr>
                            <m:ctrlPr>
                              <a:rPr lang="sl-SI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  <m:r>
                          <a:rPr lang="sl-SI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rad>
                  </m:oMath>
                </a14:m>
                <a:endParaRPr lang="sl-SI" dirty="0" smtClean="0"/>
              </a:p>
              <a:p>
                <a:pPr lvl="1"/>
                <a14:m>
                  <m:oMath xmlns:m="http://schemas.openxmlformats.org/officeDocument/2006/math">
                    <m:rad>
                      <m:rad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g>
                      <m:e>
                        <m:sSup>
                          <m:sSup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rad>
                    <m:r>
                      <a:rPr lang="sl-SI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𝑛𝑘</m:t>
                        </m:r>
                      </m:deg>
                      <m:e>
                        <m:sSup>
                          <m:sSup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𝑚𝑘</m:t>
                            </m:r>
                          </m:sup>
                        </m:sSup>
                      </m:e>
                    </m:rad>
                  </m:oMath>
                </a14:m>
                <a:endParaRPr lang="sl-SI" dirty="0" smtClean="0"/>
              </a:p>
              <a:p>
                <a:pPr lvl="1"/>
                <a14:m>
                  <m:oMath xmlns:m="http://schemas.openxmlformats.org/officeDocument/2006/math">
                    <m:rad>
                      <m:rad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g>
                      <m:e>
                        <m:rad>
                          <m:rad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g>
                          <m:e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rad>
                      </m:e>
                    </m:rad>
                    <m:r>
                      <a:rPr lang="sl-SI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𝑛𝑚</m:t>
                        </m:r>
                      </m:deg>
                      <m:e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rad>
                  </m:oMath>
                </a14:m>
                <a:endParaRPr lang="sl-SI" dirty="0" smtClean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ctrlPr>
                                  <a:rPr lang="sl-SI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>
                                <m:r>
                                  <a:rPr lang="sl-SI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g>
                              <m:e>
                                <m:r>
                                  <a:rPr lang="sl-SI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rad>
                          </m:e>
                        </m:d>
                      </m:e>
                      <m:sup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sl-SI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g>
                      <m:e>
                        <m:sSup>
                          <m:sSup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e>
                    </m:rad>
                  </m:oMath>
                </a14:m>
                <a:endParaRPr lang="sl-SI" dirty="0"/>
              </a:p>
              <a:p>
                <a:endParaRPr lang="sl-SI" dirty="0"/>
              </a:p>
            </p:txBody>
          </p:sp>
        </mc:Choice>
        <mc:Fallback xmlns="">
          <p:sp>
            <p:nvSpPr>
              <p:cNvPr id="5" name="Označba mesta vsebin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996691"/>
                <a:ext cx="10515600" cy="19621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3186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2. 4 POTENCE Z RACIONALNIMI EKSPONENTI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7"/>
                <a:ext cx="10515600" cy="4486275"/>
              </a:xfrm>
            </p:spPr>
            <p:txBody>
              <a:bodyPr>
                <a:normAutofit/>
              </a:bodyPr>
              <a:lstStyle/>
              <a:p>
                <a:r>
                  <a:rPr lang="sl-SI" dirty="0" smtClean="0"/>
                  <a:t>Za poljubno naravno število n, celo število m in nenegativno realno število a je definirana </a:t>
                </a:r>
                <a:r>
                  <a:rPr lang="sl-SI" b="1" dirty="0" smtClean="0"/>
                  <a:t>potenca z racionalnim eksponentom</a:t>
                </a:r>
                <a:r>
                  <a:rPr lang="sl-SI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f>
                            <m:fPr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sSup>
                            <m:sSup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sl-SI" dirty="0" smtClean="0"/>
              </a:p>
              <a:p>
                <a:r>
                  <a:rPr lang="sl-SI" dirty="0" smtClean="0"/>
                  <a:t>S potencami z racionalnimi eksponenti računamo po sledečih pravilih:</a:t>
                </a:r>
              </a:p>
              <a:p>
                <a:pPr marL="457200" lvl="1" indent="0">
                  <a:buNone/>
                </a:pP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7"/>
                <a:ext cx="10515600" cy="4486275"/>
              </a:xfrm>
              <a:blipFill>
                <a:blip r:embed="rId2"/>
                <a:stretch>
                  <a:fillRect l="-1043" t="-2174" r="-290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37</a:t>
            </a:fld>
            <a:endParaRPr lang="sl-SI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značba mesta vsebine 2"/>
              <p:cNvSpPr txBox="1">
                <a:spLocks/>
              </p:cNvSpPr>
              <p:nvPr/>
            </p:nvSpPr>
            <p:spPr>
              <a:xfrm>
                <a:off x="838200" y="3617296"/>
                <a:ext cx="10515600" cy="2559666"/>
              </a:xfrm>
              <a:prstGeom prst="rect">
                <a:avLst/>
              </a:prstGeom>
            </p:spPr>
            <p:txBody>
              <a:bodyPr vert="horz" lIns="91440" tIns="45720" rIns="91440" bIns="45720" numCol="2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f>
                          <m:f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sup>
                    </m:sSup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f>
                          <m:fPr>
                            <m:ctrlPr>
                              <a:rPr lang="sl-SI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sl-SI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sl-SI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sup>
                    </m:sSup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sl-SI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l-SI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𝑎𝑏</m:t>
                            </m:r>
                          </m:e>
                        </m:d>
                      </m:e>
                      <m:sup>
                        <m:f>
                          <m:fPr>
                            <m:ctrlPr>
                              <a:rPr lang="sl-SI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sl-SI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sl-SI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sup>
                    </m:sSup>
                  </m:oMath>
                </a14:m>
                <a:endParaRPr lang="sl-SI" dirty="0" smtClean="0"/>
              </a:p>
              <a:p>
                <a:pPr lvl="8"/>
                <a:endParaRPr lang="sl-SI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f>
                          <m:f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sup>
                    </m:sSup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f>
                          <m:fPr>
                            <m:ctrlPr>
                              <a:rPr lang="sl-SI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sl-SI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sl-SI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den>
                        </m:f>
                      </m:sup>
                    </m:sSup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f>
                          <m:fPr>
                            <m:ctrlPr>
                              <a:rPr lang="sl-SI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sl-SI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sl-SI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r>
                          <a:rPr lang="sl-S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sl-SI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sl-SI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sl-SI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den>
                        </m:f>
                      </m:sup>
                    </m:sSup>
                  </m:oMath>
                </a14:m>
                <a:endParaRPr lang="sl-SI" dirty="0" smtClean="0"/>
              </a:p>
              <a:p>
                <a:pPr lvl="7"/>
                <a:endParaRPr lang="sl-SI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sl-SI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sl-SI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sl-SI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sl-SI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sl-SI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</m:sup>
                            </m:sSup>
                          </m:e>
                        </m:d>
                      </m:e>
                      <m:sup>
                        <m:f>
                          <m:f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den>
                        </m:f>
                      </m:sup>
                    </m:sSup>
                    <m:r>
                      <a:rPr lang="sl-SI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f>
                          <m:f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𝑚𝑞</m:t>
                            </m:r>
                          </m:den>
                        </m:f>
                      </m:sup>
                    </m:sSup>
                    <m:r>
                      <a:rPr lang="sl-SI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sl-SI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𝑝</m:t>
                        </m:r>
                      </m:deg>
                      <m:e>
                        <m:sSup>
                          <m:sSupPr>
                            <m:ctrlPr>
                              <a:rPr lang="sl-SI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l-SI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sl-SI" i="1" dirty="0">
                                <a:latin typeface="Cambria Math" panose="02040503050406030204" pitchFamily="18" charset="0"/>
                              </a:rPr>
                              <m:t>𝑚𝑞</m:t>
                            </m:r>
                          </m:sup>
                        </m:sSup>
                      </m:e>
                    </m:rad>
                  </m:oMath>
                </a14:m>
                <a:endParaRPr lang="sl-SI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f>
                              <m:fPr>
                                <m:ctrlPr>
                                  <a:rPr lang="sl-SI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sl-SI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sl-SI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f>
                              <m:fPr>
                                <m:ctrlPr>
                                  <a:rPr lang="sl-SI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sl-SI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num>
                              <m:den>
                                <m:r>
                                  <a:rPr lang="sl-SI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den>
                            </m:f>
                          </m:sup>
                        </m:sSup>
                      </m:den>
                    </m:f>
                    <m:r>
                      <a:rPr lang="sl-SI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f>
                          <m:f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r>
                          <a:rPr lang="sl-SI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den>
                        </m:f>
                      </m:sup>
                    </m:sSup>
                  </m:oMath>
                </a14:m>
                <a:endParaRPr lang="sl-SI" dirty="0" smtClean="0"/>
              </a:p>
              <a:p>
                <a:pPr lvl="8"/>
                <a:endParaRPr lang="sl-SI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f>
                              <m:fPr>
                                <m:ctrlPr>
                                  <a:rPr lang="sl-SI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sl-SI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sl-SI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f>
                              <m:fPr>
                                <m:ctrlPr>
                                  <a:rPr lang="sl-SI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sl-SI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sl-SI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sup>
                        </m:sSup>
                      </m:den>
                    </m:f>
                    <m:r>
                      <a:rPr lang="sl-SI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sl-SI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sl-SI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num>
                              <m:den>
                                <m:r>
                                  <a:rPr lang="sl-SI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sup>
                    </m:sSup>
                  </m:oMath>
                </a14:m>
                <a:endParaRPr lang="sl-SI" dirty="0"/>
              </a:p>
            </p:txBody>
          </p:sp>
        </mc:Choice>
        <mc:Fallback xmlns="">
          <p:sp>
            <p:nvSpPr>
              <p:cNvPr id="5" name="Označba mesta vsebin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17296"/>
                <a:ext cx="10515600" cy="25596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9551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2. 5 IRACIONALNA ENAČBA</a:t>
            </a:r>
            <a:endParaRPr lang="sl-SI" b="1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sl-SI" dirty="0" smtClean="0"/>
              <a:t>Pri </a:t>
            </a:r>
            <a:r>
              <a:rPr lang="sl-SI" b="1" dirty="0" smtClean="0"/>
              <a:t>iracionalni enačbi</a:t>
            </a:r>
            <a:r>
              <a:rPr lang="sl-SI" dirty="0" smtClean="0"/>
              <a:t> je neznanka vsaj v enem členu pod korenom. </a:t>
            </a:r>
          </a:p>
          <a:p>
            <a:r>
              <a:rPr lang="sl-SI" dirty="0" smtClean="0"/>
              <a:t>Iracionalne enačbe navadno rešujemo tako, da se s potenciranjem enačbe znebimo korenov. Ker to ne ohranja ekvivalentnosti enačb, rešitve niso nujno ustrezne, zato moramo pri reševanju:</a:t>
            </a:r>
          </a:p>
          <a:p>
            <a:pPr lvl="1"/>
            <a:r>
              <a:rPr lang="sl-SI" sz="2800" dirty="0"/>
              <a:t>z</a:t>
            </a:r>
            <a:r>
              <a:rPr lang="sl-SI" sz="2800" dirty="0" smtClean="0"/>
              <a:t>apisati </a:t>
            </a:r>
            <a:r>
              <a:rPr lang="sl-SI" sz="2800" b="1" dirty="0" smtClean="0"/>
              <a:t>določilne pogoje</a:t>
            </a:r>
            <a:r>
              <a:rPr lang="sl-SI" sz="2800" dirty="0" smtClean="0"/>
              <a:t>, nanašajoče se na vrednost </a:t>
            </a:r>
            <a:r>
              <a:rPr lang="sl-SI" sz="2800" dirty="0" err="1" smtClean="0"/>
              <a:t>korenjenca</a:t>
            </a:r>
            <a:r>
              <a:rPr lang="sl-SI" sz="2800" dirty="0" smtClean="0"/>
              <a:t>,</a:t>
            </a:r>
          </a:p>
          <a:p>
            <a:pPr lvl="1"/>
            <a:r>
              <a:rPr lang="sl-SI" sz="2800" dirty="0"/>
              <a:t>n</a:t>
            </a:r>
            <a:r>
              <a:rPr lang="sl-SI" sz="2800" dirty="0" smtClean="0"/>
              <a:t>apraviti </a:t>
            </a:r>
            <a:r>
              <a:rPr lang="sl-SI" sz="2800" b="1" dirty="0" smtClean="0"/>
              <a:t>preizkus</a:t>
            </a:r>
            <a:r>
              <a:rPr lang="sl-SI" sz="2800" dirty="0" smtClean="0"/>
              <a:t> ustreznosti rešitev.</a:t>
            </a:r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38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6739129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3 FUNKCIJA IN NJENE LASTNOSTI</a:t>
            </a:r>
            <a:endParaRPr lang="sl-SI" b="1" dirty="0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39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965467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1. 1 KOTNE FUNKCIJE OSTRIH KOTOV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0500"/>
                <a:ext cx="10515600" cy="5029200"/>
              </a:xfrm>
            </p:spPr>
            <p:txBody>
              <a:bodyPr>
                <a:normAutofit fontScale="92500"/>
              </a:bodyPr>
              <a:lstStyle/>
              <a:p>
                <a:r>
                  <a:rPr lang="sl-SI" b="1" dirty="0" smtClean="0"/>
                  <a:t>Sinus</a:t>
                </a:r>
                <a:r>
                  <a:rPr lang="sl-SI" dirty="0" smtClean="0"/>
                  <a:t> kota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sl-SI" i="1" dirty="0" smtClean="0"/>
                  <a:t> </a:t>
                </a:r>
                <a:r>
                  <a:rPr lang="sl-SI" dirty="0" smtClean="0"/>
                  <a:t>je količnik med kotu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sl-SI" i="1" dirty="0" smtClean="0"/>
                  <a:t> </a:t>
                </a:r>
                <a:r>
                  <a:rPr lang="sl-SI" dirty="0" smtClean="0"/>
                  <a:t>nasprotno kateto in hipotenuzo.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l-SI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  <m:r>
                        <a:rPr lang="sl-SI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𝑛𝑎𝑠𝑝𝑟𝑜𝑡𝑛𝑎</m:t>
                          </m:r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𝑘𝑎𝑡𝑒𝑡𝑎</m:t>
                          </m:r>
                        </m:num>
                        <m:den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h𝑖𝑝𝑜𝑡𝑒𝑛𝑢𝑧𝑎</m:t>
                          </m:r>
                        </m:den>
                      </m:f>
                    </m:oMath>
                  </m:oMathPara>
                </a14:m>
                <a:endParaRPr lang="sl-SI" dirty="0" smtClean="0"/>
              </a:p>
              <a:p>
                <a:r>
                  <a:rPr lang="sl-SI" b="1" dirty="0" smtClean="0"/>
                  <a:t>Kosinus</a:t>
                </a:r>
                <a:r>
                  <a:rPr lang="sl-SI" dirty="0" smtClean="0"/>
                  <a:t> kota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sl-SI" i="1" dirty="0" smtClean="0"/>
                  <a:t> </a:t>
                </a:r>
                <a:r>
                  <a:rPr lang="sl-SI" dirty="0" smtClean="0"/>
                  <a:t>je količnik med kotu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sl-SI" i="1" dirty="0" smtClean="0"/>
                  <a:t> </a:t>
                </a:r>
                <a:r>
                  <a:rPr lang="sl-SI" dirty="0" smtClean="0"/>
                  <a:t>priležno kateto in hipotenuzo.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l-SI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  <m:r>
                        <a:rPr lang="sl-SI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𝑝𝑟𝑖𝑙𝑒</m:t>
                          </m:r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ž</m:t>
                          </m:r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𝑛𝑎</m:t>
                          </m:r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𝑘𝑎𝑡𝑒𝑡𝑎</m:t>
                          </m:r>
                        </m:num>
                        <m:den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h𝑖𝑝𝑜𝑡𝑒𝑛𝑢𝑧𝑎</m:t>
                          </m:r>
                        </m:den>
                      </m:f>
                    </m:oMath>
                  </m:oMathPara>
                </a14:m>
                <a:endParaRPr lang="sl-SI" dirty="0"/>
              </a:p>
              <a:p>
                <a:r>
                  <a:rPr lang="sl-SI" b="1" dirty="0" smtClean="0"/>
                  <a:t>Tangens</a:t>
                </a:r>
                <a:r>
                  <a:rPr lang="sl-SI" dirty="0" smtClean="0"/>
                  <a:t> kota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sl-SI" i="1" dirty="0" smtClean="0"/>
                  <a:t> </a:t>
                </a:r>
                <a:r>
                  <a:rPr lang="sl-SI" dirty="0" smtClean="0"/>
                  <a:t>je količnik med kotu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sl-SI" i="1" dirty="0" smtClean="0"/>
                  <a:t> </a:t>
                </a:r>
                <a:r>
                  <a:rPr lang="sl-SI" dirty="0" smtClean="0"/>
                  <a:t>nasprotno kateto in priležno kateto.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l-SI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  <m:r>
                        <a:rPr lang="sl-SI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𝑛𝑎𝑠𝑝𝑟𝑜𝑡𝑛𝑎</m:t>
                          </m:r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𝑘𝑎𝑡𝑒𝑡𝑎</m:t>
                          </m:r>
                        </m:num>
                        <m:den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𝑝𝑟𝑖𝑙𝑒</m:t>
                          </m:r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ž</m:t>
                          </m:r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𝑛𝑎</m:t>
                          </m:r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𝑘𝑎𝑡𝑒𝑡𝑎</m:t>
                          </m:r>
                        </m:den>
                      </m:f>
                    </m:oMath>
                  </m:oMathPara>
                </a14:m>
                <a:endParaRPr lang="sl-SI" dirty="0"/>
              </a:p>
              <a:p>
                <a:r>
                  <a:rPr lang="sl-SI" b="1" dirty="0" smtClean="0"/>
                  <a:t>Kotangens</a:t>
                </a:r>
                <a:r>
                  <a:rPr lang="sl-SI" dirty="0" smtClean="0"/>
                  <a:t> kota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sl-SI" i="1" dirty="0" smtClean="0"/>
                  <a:t> </a:t>
                </a:r>
                <a:r>
                  <a:rPr lang="sl-SI" dirty="0" smtClean="0"/>
                  <a:t>je količnik med kotu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sl-SI" i="1" dirty="0" smtClean="0"/>
                  <a:t> </a:t>
                </a:r>
                <a:r>
                  <a:rPr lang="sl-SI" dirty="0" smtClean="0"/>
                  <a:t>priležno kateto in nasprotno kateto.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l-SI">
                              <a:latin typeface="Cambria Math" panose="02040503050406030204" pitchFamily="18" charset="0"/>
                            </a:rPr>
                            <m:t>cot</m:t>
                          </m:r>
                        </m:fName>
                        <m:e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  <m:r>
                        <a:rPr lang="sl-SI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𝑝𝑟𝑖𝑙𝑒</m:t>
                          </m:r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ž</m:t>
                          </m:r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𝑛𝑎</m:t>
                          </m:r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𝑘𝑎𝑡𝑒𝑡𝑎</m:t>
                          </m:r>
                        </m:num>
                        <m:den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𝑛𝑎𝑠𝑝𝑟𝑜𝑡𝑛𝑎</m:t>
                          </m:r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𝑘𝑎𝑡𝑒𝑡𝑎</m:t>
                          </m:r>
                        </m:den>
                      </m:f>
                    </m:oMath>
                  </m:oMathPara>
                </a14:m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0500"/>
                <a:ext cx="10515600" cy="5029200"/>
              </a:xfrm>
              <a:blipFill>
                <a:blip r:embed="rId2"/>
                <a:stretch>
                  <a:fillRect l="-928" t="-1939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Slika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767"/>
          <a:stretch/>
        </p:blipFill>
        <p:spPr>
          <a:xfrm>
            <a:off x="9752013" y="365125"/>
            <a:ext cx="2541588" cy="1762125"/>
          </a:xfrm>
          <a:prstGeom prst="rect">
            <a:avLst/>
          </a:prstGeom>
        </p:spPr>
      </p:pic>
      <p:sp>
        <p:nvSpPr>
          <p:cNvPr id="5" name="Označba mesta številke diapoz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4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0526744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3. 1 DEFINICIJSKO OBMOČJE IN ZALOGA VREDNOSTI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665662"/>
              </a:xfrm>
            </p:spPr>
            <p:txBody>
              <a:bodyPr anchor="ctr">
                <a:normAutofit lnSpcReduction="10000"/>
              </a:bodyPr>
              <a:lstStyle/>
              <a:p>
                <a:r>
                  <a:rPr lang="sl-SI" b="1" dirty="0" smtClean="0"/>
                  <a:t>Funkcija</a:t>
                </a:r>
                <a:r>
                  <a:rPr lang="sl-SI" dirty="0"/>
                  <a:t> </a:t>
                </a:r>
                <a:r>
                  <a:rPr lang="sl-SI" dirty="0" smtClean="0"/>
                  <a:t>ali </a:t>
                </a:r>
                <a:r>
                  <a:rPr lang="sl-SI" b="1" dirty="0"/>
                  <a:t>preslikava/transformacija</a:t>
                </a:r>
                <a:r>
                  <a:rPr lang="sl-SI" dirty="0"/>
                  <a:t>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sl-SI" dirty="0"/>
                  <a:t> </a:t>
                </a:r>
                <a:r>
                  <a:rPr lang="sl-SI" dirty="0" smtClean="0"/>
                  <a:t>iz množice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sl-SI" dirty="0" smtClean="0"/>
                  <a:t> v množico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sl-SI" dirty="0" smtClean="0"/>
                  <a:t> je predpis, ki priredi vsakemu elementu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l-SI" dirty="0" smtClean="0"/>
                  <a:t> množice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sl-SI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sl-SI" dirty="0" smtClean="0"/>
                  <a:t>natanko določen element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sl-SI" dirty="0" smtClean="0"/>
                  <a:t> iz množice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sl-SI" dirty="0" smtClean="0"/>
                  <a:t>: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sl-SI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sl-SI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sl-SI" dirty="0" smtClean="0"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sl-SI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</m:t>
                    </m:r>
                    <m:r>
                      <a:rPr lang="sl-SI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sl-SI" dirty="0" smtClean="0">
                    <a:ea typeface="Cambria Math" panose="02040503050406030204" pitchFamily="18" charset="0"/>
                  </a:rPr>
                  <a:t>.</a:t>
                </a:r>
                <a:endParaRPr lang="sl-SI" dirty="0">
                  <a:ea typeface="Cambria Math" panose="02040503050406030204" pitchFamily="18" charset="0"/>
                </a:endParaRPr>
              </a:p>
              <a:p>
                <a:r>
                  <a:rPr lang="sl-SI" dirty="0"/>
                  <a:t>Število </a:t>
                </a:r>
                <a14:m>
                  <m:oMath xmlns:m="http://schemas.openxmlformats.org/officeDocument/2006/math"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l-SI" dirty="0" smtClean="0"/>
                  <a:t> iz množice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sl-SI" dirty="0" smtClean="0"/>
                  <a:t> imenujemo </a:t>
                </a:r>
                <a:r>
                  <a:rPr lang="sl-SI" b="1" dirty="0" smtClean="0"/>
                  <a:t>original</a:t>
                </a:r>
                <a:r>
                  <a:rPr lang="sl-SI" dirty="0" smtClean="0"/>
                  <a:t>, element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sl-SI" dirty="0" smtClean="0"/>
                  <a:t> iz množice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sl-SI" dirty="0" smtClean="0"/>
                  <a:t> pa </a:t>
                </a:r>
                <a:r>
                  <a:rPr lang="sl-SI" b="1" dirty="0" smtClean="0"/>
                  <a:t>slika</a:t>
                </a:r>
                <a:r>
                  <a:rPr lang="sl-SI" dirty="0" smtClean="0"/>
                  <a:t>. Sliko elementa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l-SI" dirty="0" smtClean="0"/>
                  <a:t> označimo tudi z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 smtClean="0"/>
                  <a:t> – </a:t>
                </a:r>
                <a:r>
                  <a:rPr lang="sl-SI" b="1" dirty="0" smtClean="0"/>
                  <a:t>funkcijska vrednost</a:t>
                </a:r>
                <a:r>
                  <a:rPr lang="sl-SI" dirty="0" smtClean="0"/>
                  <a:t>.</a:t>
                </a:r>
                <a:endParaRPr lang="sl-SI" dirty="0"/>
              </a:p>
              <a:p>
                <a:r>
                  <a:rPr lang="sl-SI" dirty="0"/>
                  <a:t>Množica, ki jo funkcija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sl-SI" dirty="0"/>
                  <a:t> preslikuje, se imenuje </a:t>
                </a:r>
                <a:r>
                  <a:rPr lang="sl-SI" b="1" dirty="0"/>
                  <a:t>definicijsko območje</a:t>
                </a:r>
                <a:r>
                  <a:rPr lang="sl-SI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sl-SI" dirty="0"/>
                  <a:t> funkcije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sl-SI" dirty="0" err="1"/>
                  <a:t>.</a:t>
                </a:r>
                <a:r>
                  <a:rPr lang="sl-SI" dirty="0"/>
                  <a:t> Množico vseh slik funkcije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sl-SI" dirty="0"/>
                  <a:t> imenujemo </a:t>
                </a:r>
                <a:r>
                  <a:rPr lang="sl-SI" b="1" dirty="0"/>
                  <a:t>zaloga vrednosti </a:t>
                </a:r>
                <a:r>
                  <a:rPr lang="sl-SI" dirty="0"/>
                  <a:t>funkcije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sl-SI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sl-SI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sl-SI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/>
                  <a:t>.</a:t>
                </a:r>
              </a:p>
              <a:p>
                <a:r>
                  <a:rPr lang="sl-SI" b="1" dirty="0"/>
                  <a:t>Funkcija realne spremenljivke</a:t>
                </a:r>
                <a:r>
                  <a:rPr lang="sl-SI" dirty="0"/>
                  <a:t> je funkcija, ki ima za podatke samo realna števila: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sl-SI" i="1" dirty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sl-SI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sl-SI" dirty="0"/>
                  <a:t> . </a:t>
                </a:r>
                <a:r>
                  <a:rPr lang="sl-SI" b="1" dirty="0"/>
                  <a:t>Realna funkcija</a:t>
                </a:r>
                <a:r>
                  <a:rPr lang="sl-SI" dirty="0"/>
                  <a:t> je funkcija, ki ima za funkcijske vrednosti vedno samo realna števila: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𝒵</m:t>
                        </m:r>
                      </m:e>
                      <m:sub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sl-SI" i="1" dirty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sl-SI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sl-SI" dirty="0"/>
                  <a:t> . </a:t>
                </a: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665662"/>
              </a:xfrm>
              <a:blipFill>
                <a:blip r:embed="rId2"/>
                <a:stretch>
                  <a:fillRect l="-1043" r="-696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40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9590367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3. 2 GRAF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1300"/>
                <a:ext cx="10515600" cy="4845050"/>
              </a:xfrm>
            </p:spPr>
            <p:txBody>
              <a:bodyPr anchor="ctr"/>
              <a:lstStyle/>
              <a:p>
                <a:r>
                  <a:rPr lang="sl-SI" b="1" dirty="0"/>
                  <a:t>Graf funkcije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sl-SI" dirty="0"/>
                  <a:t> je množica urejenih parov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sl-SI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/>
                  <a:t>, kjer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l-SI" dirty="0"/>
                  <a:t> preteče celotno definicijsko območje funkcije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sl-SI" dirty="0"/>
                  <a:t>,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sl-SI" dirty="0"/>
                  <a:t> pa je slika elementa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l-SI" dirty="0"/>
                  <a:t>, torej je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/>
                  <a:t>. Urejene pare predstavimo kot točke v koordinatnem sistemu.</a:t>
                </a:r>
              </a:p>
              <a:p>
                <a:r>
                  <a:rPr lang="sl-SI" b="1" dirty="0"/>
                  <a:t>Graf realne funkcije realne spremenljivke </a:t>
                </a:r>
                <a:r>
                  <a:rPr lang="sl-SI" dirty="0"/>
                  <a:t>je množica točk v ravnini (običajno krivulja), opremljeni s koordinatnim sistemom.</a:t>
                </a:r>
              </a:p>
              <a:p>
                <a:r>
                  <a:rPr lang="sl-SI" dirty="0"/>
                  <a:t>Graf funkcije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sl-SI" i="1" dirty="0">
                    <a:latin typeface="MathJax_Math"/>
                  </a:rPr>
                  <a:t> </a:t>
                </a:r>
                <a:r>
                  <a:rPr lang="sl-SI" dirty="0"/>
                  <a:t>je lahko: </a:t>
                </a:r>
              </a:p>
              <a:p>
                <a:pPr lvl="1"/>
                <a:r>
                  <a:rPr lang="sl-SI" b="1" dirty="0"/>
                  <a:t>diskreten</a:t>
                </a:r>
                <a:r>
                  <a:rPr lang="sl-SI" dirty="0"/>
                  <a:t> (sestavljen iz posameznih točk), če je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sl-SI" i="1" dirty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sl-SI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endParaRPr lang="sl-SI" b="1" dirty="0"/>
              </a:p>
              <a:p>
                <a:pPr lvl="1"/>
                <a:r>
                  <a:rPr lang="sl-SI" b="1" dirty="0"/>
                  <a:t>krivulja</a:t>
                </a:r>
                <a:r>
                  <a:rPr lang="sl-SI" dirty="0"/>
                  <a:t> ali </a:t>
                </a:r>
                <a:r>
                  <a:rPr lang="sl-SI" b="1" dirty="0"/>
                  <a:t>premica</a:t>
                </a:r>
                <a:r>
                  <a:rPr lang="sl-SI" dirty="0"/>
                  <a:t>, če je množica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sl-SI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sl-SI" dirty="0"/>
                  <a:t>, </a:t>
                </a:r>
              </a:p>
              <a:p>
                <a:pPr lvl="1"/>
                <a:r>
                  <a:rPr lang="sl-SI" b="1" dirty="0"/>
                  <a:t>stopničast</a:t>
                </a:r>
                <a:r>
                  <a:rPr lang="sl-SI" dirty="0"/>
                  <a:t>, če je funkcija odsekoma konstantna. </a:t>
                </a: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1300"/>
                <a:ext cx="10515600" cy="4845050"/>
              </a:xfrm>
              <a:blipFill>
                <a:blip r:embed="rId3"/>
                <a:stretch>
                  <a:fillRect l="-1043" r="-1623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41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5125780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3. 3 PREDZNAK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sl-SI" dirty="0" smtClean="0"/>
                  <a:t>Število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sl-SI" dirty="0" smtClean="0"/>
                  <a:t> je </a:t>
                </a:r>
                <a:r>
                  <a:rPr lang="sl-SI" b="1" dirty="0" smtClean="0"/>
                  <a:t>ničla </a:t>
                </a:r>
                <a:r>
                  <a:rPr lang="sl-SI" dirty="0" smtClean="0"/>
                  <a:t>funkcije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sl-SI" dirty="0" smtClean="0"/>
                  <a:t>, če je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sl-SI" b="0" i="0" dirty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sl-SI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l-SI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sl-SI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sl-SI" dirty="0" smtClean="0"/>
                  <a:t>. Potem graf funkcije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sl-SI" dirty="0" smtClean="0"/>
                  <a:t> seka abscisno os v točki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sl-SI" dirty="0" smtClean="0"/>
                  <a:t> oziroma v točki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sl-SI" i="1" dirty="0" smtClean="0"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sl-SI" dirty="0" smtClean="0"/>
                  <a:t>.</a:t>
                </a:r>
              </a:p>
              <a:p>
                <a:r>
                  <a:rPr lang="sl-SI" dirty="0" smtClean="0"/>
                  <a:t>Funkcija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sl-SI" dirty="0" smtClean="0"/>
                  <a:t> je na intervalu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sl-SI" dirty="0" smtClean="0"/>
                  <a:t> </a:t>
                </a:r>
                <a:r>
                  <a:rPr lang="sl-SI" b="1" dirty="0" smtClean="0"/>
                  <a:t>pozitivna</a:t>
                </a:r>
                <a:r>
                  <a:rPr lang="sl-SI" dirty="0" smtClean="0"/>
                  <a:t>, če za vsak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sl-SI" dirty="0" smtClean="0"/>
                  <a:t> velja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)&gt;0</m:t>
                    </m:r>
                  </m:oMath>
                </a14:m>
                <a:r>
                  <a:rPr lang="sl-SI" dirty="0" smtClean="0"/>
                  <a:t>, in </a:t>
                </a:r>
                <a:r>
                  <a:rPr lang="sl-SI" b="1" dirty="0" smtClean="0"/>
                  <a:t>negativna</a:t>
                </a:r>
                <a:r>
                  <a:rPr lang="sl-SI" dirty="0" smtClean="0"/>
                  <a:t>, če za vsak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sl-SI" dirty="0" smtClean="0"/>
                  <a:t> velja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)&lt;0</m:t>
                    </m:r>
                  </m:oMath>
                </a14:m>
                <a:r>
                  <a:rPr lang="sl-SI" dirty="0" smtClean="0"/>
                  <a:t>.</a:t>
                </a:r>
              </a:p>
              <a:p>
                <a:r>
                  <a:rPr lang="sl-SI" dirty="0" smtClean="0"/>
                  <a:t>Če je funkcija pozitivna na celotnem definicijskem območju, pravimo, da je pozitivna. Podobno rečemo, da je funkcija negativna, če je negativna na celotnem definicijskem območju.</a:t>
                </a: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870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42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51456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3. 4 NARAŠČANJE IN PADANJE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sl-SI" dirty="0"/>
                  <a:t>Funkcija </a:t>
                </a:r>
                <a:r>
                  <a:rPr lang="sl-SI" b="1" dirty="0"/>
                  <a:t>narašča</a:t>
                </a:r>
                <a:r>
                  <a:rPr lang="sl-SI" dirty="0"/>
                  <a:t>, če ima pri </a:t>
                </a:r>
                <a:r>
                  <a:rPr lang="sl-SI" dirty="0" smtClean="0"/>
                  <a:t>poljubnem večjem </a:t>
                </a:r>
                <a:r>
                  <a:rPr lang="sl-SI" dirty="0"/>
                  <a:t>podatku tudi večji rezultat: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l-SI" i="1" dirty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l-SI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l-SI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l-SI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l-SI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sl-SI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l-SI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sl-SI" i="1" baseline="-25000" dirty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sl-SI" i="1" dirty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sl-SI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l-SI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sl-SI" i="1" baseline="-25000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sl-SI" baseline="-25000" dirty="0"/>
              </a:p>
              <a:p>
                <a:r>
                  <a:rPr lang="sl-SI" dirty="0"/>
                  <a:t>Funkcija </a:t>
                </a:r>
                <a:r>
                  <a:rPr lang="sl-SI" b="1" dirty="0"/>
                  <a:t>pada</a:t>
                </a:r>
                <a:r>
                  <a:rPr lang="sl-SI" dirty="0"/>
                  <a:t>, če ima pri </a:t>
                </a:r>
                <a:r>
                  <a:rPr lang="sl-SI" dirty="0" smtClean="0"/>
                  <a:t>poljubnem večjem </a:t>
                </a:r>
                <a:r>
                  <a:rPr lang="sl-SI" dirty="0"/>
                  <a:t>podatku manjši rezultat: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l-SI" i="1" dirty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l-SI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l-SI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l-SI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l-SI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sl-SI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l-SI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sl-SI" i="1" baseline="-25000" dirty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sl-SI" i="1" dirty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sl-SI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l-SI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sl-SI" i="1" baseline="-25000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sl-SI" dirty="0"/>
              </a:p>
              <a:p>
                <a:r>
                  <a:rPr lang="sl-SI" dirty="0"/>
                  <a:t>Funkciji, ki povsod narašča ali povsod pada, pravimo </a:t>
                </a:r>
                <a:r>
                  <a:rPr lang="sl-SI" b="1" dirty="0"/>
                  <a:t>monotona</a:t>
                </a:r>
                <a:r>
                  <a:rPr lang="sl-SI" dirty="0"/>
                  <a:t> funkcija.</a:t>
                </a:r>
              </a:p>
              <a:p>
                <a:r>
                  <a:rPr lang="sl-SI" dirty="0"/>
                  <a:t>Naraščanje ali padanje funkcije označimo z intervali.</a:t>
                </a:r>
              </a:p>
              <a:p>
                <a:r>
                  <a:rPr lang="sl-SI" dirty="0"/>
                  <a:t>Hitrost naraščanja/padanja funkcije določimo z </a:t>
                </a:r>
                <a:r>
                  <a:rPr lang="sl-SI" b="1" dirty="0"/>
                  <a:t>diferenčnim količnikom</a:t>
                </a:r>
                <a:r>
                  <a:rPr lang="sl-SI" dirty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i="1" dirty="0" err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sl-SI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l-SI" i="1" dirty="0" err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sl-SI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→</m:t>
                    </m:r>
                    <m:r>
                      <a:rPr lang="sl-SI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  <m:r>
                      <a:rPr lang="sl-SI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sl-SI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sl-SI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  <m:d>
                          <m:dPr>
                            <m:ctrlPr>
                              <a:rPr lang="sl-SI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sl-SI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𝑏</m:t>
                            </m:r>
                          </m:e>
                        </m:d>
                        <m:r>
                          <a:rPr lang="sl-SI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sl-SI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  <m:d>
                          <m:dPr>
                            <m:ctrlPr>
                              <a:rPr lang="sl-SI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sl-SI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𝑎</m:t>
                            </m:r>
                          </m:e>
                        </m:d>
                      </m:num>
                      <m:den>
                        <m:r>
                          <a:rPr lang="sl-SI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  <m:r>
                          <a:rPr lang="sl-SI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sl-SI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</m:den>
                    </m:f>
                  </m:oMath>
                </a14:m>
                <a:r>
                  <a:rPr lang="sl-SI" dirty="0"/>
                  <a:t>. Po diferenčnem količniku pa lahko določimo ali funkcija narašča ali pada: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sl-SI" dirty="0"/>
                  <a:t> – pada,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sl-SI" dirty="0"/>
                  <a:t> – narašča in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sl-SI" dirty="0"/>
                  <a:t> – konstanta</a:t>
                </a:r>
                <a:r>
                  <a:rPr lang="sl-SI" dirty="0" smtClean="0"/>
                  <a:t>.</a:t>
                </a: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101" b="-840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43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2902697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3. 5 OMEJENOST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sl-SI" dirty="0"/>
                  <a:t>Funkcija je </a:t>
                </a:r>
                <a:r>
                  <a:rPr lang="sl-SI" b="1" dirty="0"/>
                  <a:t>navzgor omejena</a:t>
                </a:r>
                <a:r>
                  <a:rPr lang="sl-SI" dirty="0"/>
                  <a:t>, če obstaja realno število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sl-SI" dirty="0"/>
                  <a:t>, tako da velja: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sl-SI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 err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sl-SI" i="1" dirty="0" err="1">
                        <a:latin typeface="Cambria Math" panose="02040503050406030204" pitchFamily="18" charset="0"/>
                      </a:rPr>
                      <m:t>:</m:t>
                    </m:r>
                    <m:r>
                      <a:rPr lang="sl-SI" i="1" dirty="0" err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)≤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sl-SI" dirty="0"/>
                  <a:t/>
                </a:r>
                <a:br>
                  <a:rPr lang="sl-SI" dirty="0"/>
                </a:br>
                <a:r>
                  <a:rPr lang="sl-SI" dirty="0"/>
                  <a:t>Število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sl-SI" dirty="0"/>
                  <a:t>, ki nastopa v zgornji lastnosti, imenujemo </a:t>
                </a:r>
                <a:r>
                  <a:rPr lang="sl-SI" dirty="0" smtClean="0"/>
                  <a:t>(natančna) </a:t>
                </a:r>
                <a:r>
                  <a:rPr lang="sl-SI" b="1" dirty="0" smtClean="0"/>
                  <a:t>zgornja </a:t>
                </a:r>
                <a:r>
                  <a:rPr lang="sl-SI" b="1" dirty="0"/>
                  <a:t>meja</a:t>
                </a:r>
                <a:r>
                  <a:rPr lang="sl-SI" dirty="0"/>
                  <a:t> funkcije. </a:t>
                </a:r>
              </a:p>
              <a:p>
                <a:r>
                  <a:rPr lang="sl-SI" dirty="0"/>
                  <a:t>Funkcija je </a:t>
                </a:r>
                <a:r>
                  <a:rPr lang="sl-SI" b="1" dirty="0"/>
                  <a:t>navzdol omejena</a:t>
                </a:r>
                <a:r>
                  <a:rPr lang="sl-SI" dirty="0"/>
                  <a:t>, če obstaja realno število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sl-SI" dirty="0"/>
                  <a:t>, tako da velja: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sl-SI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 err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sl-SI" i="1" dirty="0" err="1">
                        <a:latin typeface="Cambria Math" panose="02040503050406030204" pitchFamily="18" charset="0"/>
                      </a:rPr>
                      <m:t>:</m:t>
                    </m:r>
                    <m:r>
                      <a:rPr lang="sl-SI" i="1" dirty="0" err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)≥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sl-SI" dirty="0"/>
                  <a:t/>
                </a:r>
                <a:br>
                  <a:rPr lang="sl-SI" dirty="0"/>
                </a:br>
                <a:r>
                  <a:rPr lang="sl-SI" dirty="0"/>
                  <a:t>Število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sl-SI" dirty="0"/>
                  <a:t>, ki nastopa v zgornji lastnosti, imenujemo </a:t>
                </a:r>
                <a:r>
                  <a:rPr lang="sl-SI" dirty="0" smtClean="0"/>
                  <a:t>(natančna) </a:t>
                </a:r>
                <a:r>
                  <a:rPr lang="sl-SI" b="1" dirty="0" smtClean="0"/>
                  <a:t>spodnja </a:t>
                </a:r>
                <a:r>
                  <a:rPr lang="sl-SI" b="1" dirty="0"/>
                  <a:t>meja</a:t>
                </a:r>
                <a:r>
                  <a:rPr lang="sl-SI" dirty="0"/>
                  <a:t> funkcije.</a:t>
                </a:r>
              </a:p>
              <a:p>
                <a:r>
                  <a:rPr lang="sl-SI" dirty="0"/>
                  <a:t>Funkcija je </a:t>
                </a:r>
                <a:r>
                  <a:rPr lang="sl-SI" b="1" dirty="0"/>
                  <a:t>omejena</a:t>
                </a:r>
                <a:r>
                  <a:rPr lang="sl-SI" dirty="0"/>
                  <a:t>, če je navzgor in navzdol omejena</a:t>
                </a:r>
                <a:r>
                  <a:rPr lang="sl-SI" dirty="0" smtClean="0"/>
                  <a:t>.</a:t>
                </a: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44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1866835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3. 6 SODOST, LIHOST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sl-SI" dirty="0" smtClean="0"/>
                  <a:t>Funkcija je </a:t>
                </a:r>
                <a:r>
                  <a:rPr lang="sl-SI" b="1" dirty="0"/>
                  <a:t>liha</a:t>
                </a:r>
                <a:r>
                  <a:rPr lang="sl-SI" dirty="0"/>
                  <a:t>, če za vsak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sl-SI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sl-SI" dirty="0"/>
                  <a:t>velja: </a:t>
                </a:r>
                <a:endParaRPr lang="sl-SI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l-SI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sl-SI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l-SI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sl-SI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sl-SI" i="1" dirty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sl-SI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l-SI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sl-SI" dirty="0" smtClean="0"/>
              </a:p>
              <a:p>
                <a:endParaRPr lang="sl-SI" dirty="0" smtClean="0"/>
              </a:p>
              <a:p>
                <a:r>
                  <a:rPr lang="sl-SI" dirty="0" smtClean="0"/>
                  <a:t>Graf </a:t>
                </a:r>
                <a:r>
                  <a:rPr lang="sl-SI" dirty="0"/>
                  <a:t>lihe funkcije je simetričen glede na koordinatno izhodišče. </a:t>
                </a:r>
              </a:p>
              <a:p>
                <a:endParaRPr lang="sl-SI" dirty="0" smtClean="0"/>
              </a:p>
              <a:p>
                <a:r>
                  <a:rPr lang="sl-SI" dirty="0" smtClean="0"/>
                  <a:t>Funkcija </a:t>
                </a:r>
                <a:r>
                  <a:rPr lang="sl-SI" dirty="0"/>
                  <a:t>je </a:t>
                </a:r>
                <a:r>
                  <a:rPr lang="sl-SI" b="1" dirty="0"/>
                  <a:t>soda</a:t>
                </a:r>
                <a:r>
                  <a:rPr lang="sl-SI" dirty="0"/>
                  <a:t>, če za vsak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sl-SI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sl-SI" dirty="0"/>
                  <a:t>velja: </a:t>
                </a:r>
                <a:endParaRPr lang="sl-SI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l-SI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sl-SI" dirty="0" smtClean="0"/>
              </a:p>
              <a:p>
                <a:endParaRPr lang="sl-SI" dirty="0" smtClean="0"/>
              </a:p>
              <a:p>
                <a:r>
                  <a:rPr lang="sl-SI" dirty="0" smtClean="0"/>
                  <a:t>Graf </a:t>
                </a:r>
                <a:r>
                  <a:rPr lang="sl-SI" dirty="0"/>
                  <a:t>sode funkcije je simetričen glede na ordinatno os. </a:t>
                </a:r>
              </a:p>
              <a:p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801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45</a:t>
            </a:fld>
            <a:endParaRPr lang="sl-SI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354" y="3567141"/>
            <a:ext cx="2782914" cy="1927168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018" y="863381"/>
            <a:ext cx="2921586" cy="233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926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3. 7 </a:t>
            </a:r>
            <a:r>
              <a:rPr lang="sl-SI" b="1" dirty="0" err="1" smtClean="0"/>
              <a:t>INJEKTIVNOST</a:t>
            </a:r>
            <a:r>
              <a:rPr lang="sl-SI" b="1" dirty="0" smtClean="0"/>
              <a:t>, </a:t>
            </a:r>
            <a:r>
              <a:rPr lang="sl-SI" b="1" dirty="0" err="1" smtClean="0"/>
              <a:t>SURJEKTIVNOST</a:t>
            </a:r>
            <a:r>
              <a:rPr lang="sl-SI" b="1" dirty="0" smtClean="0"/>
              <a:t>, BIJEKTIVNOST 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sl-SI" dirty="0"/>
                  <a:t>Funkcija je </a:t>
                </a:r>
                <a:r>
                  <a:rPr lang="sl-SI" b="1" dirty="0"/>
                  <a:t>injektivna</a:t>
                </a:r>
                <a:r>
                  <a:rPr lang="sl-SI" dirty="0"/>
                  <a:t>, če preslika različne podatke v različne rezultate: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l-SI" i="1" dirty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l-SI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l-SI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sl-SI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sl-SI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sl-SI" i="1" dirty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l-SI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l-SI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)≠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l-SI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sl-SI" dirty="0"/>
              </a:p>
              <a:p>
                <a:r>
                  <a:rPr lang="sl-SI" dirty="0"/>
                  <a:t>Funkcija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b="1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sl-SI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sl-SI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sl-SI" dirty="0"/>
                  <a:t> je </a:t>
                </a:r>
                <a:r>
                  <a:rPr lang="sl-SI" b="1" dirty="0" err="1"/>
                  <a:t>surjektivna</a:t>
                </a:r>
                <a:r>
                  <a:rPr lang="sl-SI" dirty="0"/>
                  <a:t>, če je vsak element množice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sl-SI" dirty="0"/>
                  <a:t> slika nekega elementa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l-SI" dirty="0"/>
                  <a:t> iz množice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sl-SI" dirty="0"/>
                  <a:t>. To pomeni, da je realna funkcija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sl-SI" dirty="0"/>
                  <a:t> </a:t>
                </a:r>
                <a:r>
                  <a:rPr lang="sl-SI" b="1" dirty="0" err="1"/>
                  <a:t>surjektivna</a:t>
                </a:r>
                <a:r>
                  <a:rPr lang="sl-SI" dirty="0"/>
                  <a:t>, če je njena zaloga vrednosti enaka množici vseh realnih števil: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𝒵</m:t>
                        </m:r>
                      </m:e>
                      <m:sub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sl-SI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sl-SI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sl-SI" dirty="0"/>
                  <a:t>.</a:t>
                </a:r>
              </a:p>
              <a:p>
                <a:r>
                  <a:rPr lang="sl-SI" dirty="0"/>
                  <a:t>Funkcija je </a:t>
                </a:r>
                <a:r>
                  <a:rPr lang="sl-SI" b="1" dirty="0"/>
                  <a:t>bijektivna</a:t>
                </a:r>
                <a:r>
                  <a:rPr lang="sl-SI" dirty="0"/>
                  <a:t>, če je injektivna in hkrati </a:t>
                </a:r>
                <a:r>
                  <a:rPr lang="sl-SI" dirty="0" err="1"/>
                  <a:t>surjektivna</a:t>
                </a:r>
                <a:r>
                  <a:rPr lang="sl-SI" dirty="0"/>
                  <a:t>. Bijektivno funkcijo imenujemo tudi </a:t>
                </a:r>
                <a:r>
                  <a:rPr lang="sl-SI" b="1" dirty="0"/>
                  <a:t>bijekcija</a:t>
                </a:r>
                <a:r>
                  <a:rPr lang="sl-SI" dirty="0"/>
                  <a:t> ali </a:t>
                </a:r>
                <a:r>
                  <a:rPr lang="sl-SI" b="1" dirty="0"/>
                  <a:t>povratno enolična preslikava</a:t>
                </a:r>
                <a:r>
                  <a:rPr lang="sl-SI" dirty="0"/>
                  <a:t>. (Povratna enoličnost pomeni, da poljubnemu podatku ustreza točno en rezultat, poljubnemu rezultatu pa ustreza točno en podatek.) </a:t>
                </a: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565" b="-840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46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8832027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3. 8 INVERZNA FUNKCIJA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78424"/>
                <a:ext cx="10515600" cy="534305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sl-SI" b="1" dirty="0" smtClean="0"/>
                  <a:t>Inverzna funkcija</a:t>
                </a:r>
                <a:r>
                  <a:rPr lang="sl-SI" dirty="0"/>
                  <a:t> je funkcija, ki deluje ravno obratno kot dana funkcija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sl-SI" dirty="0" err="1"/>
                  <a:t>.</a:t>
                </a:r>
                <a:r>
                  <a:rPr lang="sl-SI" dirty="0"/>
                  <a:t> Če dana funkcija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sl-SI" dirty="0"/>
                  <a:t> preslika podatek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l-SI" dirty="0"/>
                  <a:t> v rezultat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sl-SI" dirty="0"/>
                  <a:t>, potem inverzna funkcija preslika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sl-SI" dirty="0"/>
                  <a:t> nazaj v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l-SI" dirty="0"/>
                  <a:t>. Izkaže se, da inverzna funkcija obstaja, samo če je dana funkcija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sl-SI" dirty="0"/>
                  <a:t> bijektivna funkcija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b="1" i="1" dirty="0" err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sl-SI" dirty="0" smtClean="0"/>
                  <a:t>. Inverzno </a:t>
                </a:r>
                <a:r>
                  <a:rPr lang="sl-SI" dirty="0"/>
                  <a:t>funkcijo </a:t>
                </a:r>
                <a:r>
                  <a:rPr lang="sl-SI" dirty="0" smtClean="0"/>
                  <a:t>označimo 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sl-SI" dirty="0" smtClean="0"/>
                  <a:t> </a:t>
                </a:r>
                <a:r>
                  <a:rPr lang="sl-SI" dirty="0"/>
                  <a:t>in to je funkcija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sl-SI" b="0" i="1" dirty="0" err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sl-SI" b="0" i="1" dirty="0" err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sl-SI" b="0" i="1" dirty="0" err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sl-SI" dirty="0" smtClean="0"/>
                  <a:t>. </a:t>
                </a:r>
              </a:p>
              <a:p>
                <a:r>
                  <a:rPr lang="sl-SI" b="1" dirty="0" smtClean="0"/>
                  <a:t>Določanje </a:t>
                </a:r>
                <a:r>
                  <a:rPr lang="sl-SI" b="1" dirty="0"/>
                  <a:t>enačbe inverzne </a:t>
                </a:r>
                <a:r>
                  <a:rPr lang="sl-SI" b="1" dirty="0" smtClean="0"/>
                  <a:t>funkcije</a:t>
                </a:r>
                <a:r>
                  <a:rPr lang="sl-SI" dirty="0" smtClean="0"/>
                  <a:t>:</a:t>
                </a:r>
              </a:p>
              <a:p>
                <a:pPr lvl="1"/>
                <a:r>
                  <a:rPr lang="sl-SI" dirty="0" smtClean="0"/>
                  <a:t>Najprej </a:t>
                </a:r>
                <a:r>
                  <a:rPr lang="sl-SI" dirty="0"/>
                  <a:t>enačbo prvotne funkcije zapišemo v obliki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 smtClean="0"/>
                  <a:t>.</a:t>
                </a:r>
              </a:p>
              <a:p>
                <a:pPr lvl="1"/>
                <a:r>
                  <a:rPr lang="sl-SI" dirty="0" smtClean="0"/>
                  <a:t>Potem </a:t>
                </a:r>
                <a:r>
                  <a:rPr lang="sl-SI" dirty="0"/>
                  <a:t>v tej enačbi zamenjamo črki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l-SI" dirty="0"/>
                  <a:t> 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sl-SI" dirty="0"/>
                  <a:t> (zamenjamo vlogo podatka in rezultata</a:t>
                </a:r>
                <a:r>
                  <a:rPr lang="sl-SI" dirty="0" smtClean="0"/>
                  <a:t>).</a:t>
                </a:r>
              </a:p>
              <a:p>
                <a:pPr lvl="1"/>
                <a:r>
                  <a:rPr lang="sl-SI" dirty="0" smtClean="0"/>
                  <a:t>Potem </a:t>
                </a:r>
                <a:r>
                  <a:rPr lang="sl-SI" dirty="0"/>
                  <a:t>iz dobljene enačbe izrazimo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sl-SI" dirty="0"/>
                  <a:t> in tako dobimo enačbo inverzne funkcije</a:t>
                </a:r>
                <a:r>
                  <a:rPr lang="sl-SI" dirty="0" smtClean="0"/>
                  <a:t>.</a:t>
                </a:r>
              </a:p>
              <a:p>
                <a:r>
                  <a:rPr lang="sl-SI" dirty="0" smtClean="0"/>
                  <a:t>Če funkcija ni bijektivna, si </a:t>
                </a:r>
                <a:r>
                  <a:rPr lang="sl-SI" dirty="0"/>
                  <a:t>pomagamo tako, da funkcijo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sl-SI" dirty="0"/>
                  <a:t> </a:t>
                </a:r>
                <a:r>
                  <a:rPr lang="sl-SI" dirty="0" smtClean="0"/>
                  <a:t>omejimo </a:t>
                </a:r>
                <a:r>
                  <a:rPr lang="sl-SI" dirty="0"/>
                  <a:t>na manjše definicijsko območje in s tem dosežemo, da je zožena funkcija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b="1" i="1" dirty="0" err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sl-SI" dirty="0" smtClean="0"/>
                  <a:t>bijektivna. Potem </a:t>
                </a:r>
                <a:r>
                  <a:rPr lang="sl-SI" dirty="0"/>
                  <a:t>obstaja </a:t>
                </a:r>
                <a:r>
                  <a:rPr lang="sl-SI" dirty="0" err="1"/>
                  <a:t>inverz</a:t>
                </a:r>
                <a:r>
                  <a:rPr lang="sl-SI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sl-SI" dirty="0"/>
                  <a:t>. Tak </a:t>
                </a:r>
                <a:r>
                  <a:rPr lang="sl-SI" dirty="0" err="1"/>
                  <a:t>inverz</a:t>
                </a:r>
                <a:r>
                  <a:rPr lang="sl-SI" dirty="0"/>
                  <a:t> včasih imenujemo tudi </a:t>
                </a:r>
                <a:r>
                  <a:rPr lang="sl-SI" b="1" dirty="0"/>
                  <a:t>delni </a:t>
                </a:r>
                <a:r>
                  <a:rPr lang="sl-SI" b="1" dirty="0" err="1"/>
                  <a:t>inverz</a:t>
                </a:r>
                <a:r>
                  <a:rPr lang="sl-SI" dirty="0"/>
                  <a:t>. </a:t>
                </a:r>
                <a:endParaRPr lang="sl-SI" dirty="0" smtClean="0"/>
              </a:p>
              <a:p>
                <a:r>
                  <a:rPr lang="sl-SI" b="1" dirty="0" smtClean="0"/>
                  <a:t>Graf inverzne funkcije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sl-SI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sl-SI" dirty="0" smtClean="0"/>
                  <a:t>lahko </a:t>
                </a:r>
                <a:r>
                  <a:rPr lang="sl-SI" dirty="0"/>
                  <a:t>narišemo tako, da prezrcalimo graf osnove funkcije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/>
                  <a:t> čez simetralo lihih </a:t>
                </a:r>
                <a:r>
                  <a:rPr lang="sl-SI" dirty="0" smtClean="0"/>
                  <a:t>kvadrantov (</a:t>
                </a:r>
                <a14:m>
                  <m:oMath xmlns:m="http://schemas.openxmlformats.org/officeDocument/2006/math">
                    <m:r>
                      <a:rPr lang="sl-SI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l-SI" dirty="0" smtClean="0"/>
                  <a:t>).</a:t>
                </a: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78424"/>
                <a:ext cx="10515600" cy="5343051"/>
              </a:xfrm>
              <a:blipFill>
                <a:blip r:embed="rId2"/>
                <a:stretch>
                  <a:fillRect l="-928" t="-2281" r="-1275" b="-1824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47</a:t>
            </a:fld>
            <a:endParaRPr lang="sl-SI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114" y="366855"/>
            <a:ext cx="1831075" cy="183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0014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3. 9 </a:t>
            </a:r>
            <a:r>
              <a:rPr lang="sl-SI" b="1" smtClean="0"/>
              <a:t>TRANSFORMACIJE GRAFOV</a:t>
            </a:r>
            <a:endParaRPr lang="sl-SI" b="1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l-SI" sz="3000" b="1" dirty="0" smtClean="0"/>
              <a:t>Zrcaljenje</a:t>
            </a:r>
          </a:p>
          <a:p>
            <a:r>
              <a:rPr lang="sl-SI" dirty="0" smtClean="0"/>
              <a:t>Zrcaljenje čez abscisno os</a:t>
            </a:r>
          </a:p>
          <a:p>
            <a:r>
              <a:rPr lang="sl-SI" dirty="0" smtClean="0"/>
              <a:t>Zrcaljenje čez ordinatno os</a:t>
            </a:r>
          </a:p>
          <a:p>
            <a:r>
              <a:rPr lang="sl-SI" dirty="0" smtClean="0"/>
              <a:t>Zrcaljenje čez koordinatno izhodišče</a:t>
            </a:r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48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587527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5"/>
                <a:ext cx="10515600" cy="5811838"/>
              </a:xfrm>
            </p:spPr>
            <p:txBody>
              <a:bodyPr numCol="2">
                <a:normAutofit/>
              </a:bodyPr>
              <a:lstStyle/>
              <a:p>
                <a:pPr marL="0" indent="0">
                  <a:buNone/>
                </a:pPr>
                <a:r>
                  <a:rPr lang="sl-SI" sz="3000" b="1" dirty="0" smtClean="0"/>
                  <a:t>Premiki in raztegi</a:t>
                </a:r>
                <a:endParaRPr lang="sl-SI" sz="3000" b="1" dirty="0"/>
              </a:p>
              <a:p>
                <a14:m>
                  <m:oMath xmlns:m="http://schemas.openxmlformats.org/officeDocument/2006/math"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sl-SI" b="1" dirty="0" smtClean="0"/>
                  <a:t> </a:t>
                </a:r>
                <a:r>
                  <a:rPr lang="sl-SI" dirty="0" smtClean="0"/>
                  <a:t>–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sl-SI" dirty="0"/>
                  <a:t>, ki ga prištejemo funkciji, pomeni </a:t>
                </a:r>
                <a:r>
                  <a:rPr lang="sl-SI" b="1" dirty="0"/>
                  <a:t>premik</a:t>
                </a:r>
                <a:r>
                  <a:rPr lang="sl-SI" dirty="0"/>
                  <a:t> grafa funkcije </a:t>
                </a:r>
                <a:r>
                  <a:rPr lang="sl-SI" b="1" dirty="0"/>
                  <a:t>v smeri osi </a:t>
                </a:r>
                <a14:m>
                  <m:oMath xmlns:m="http://schemas.openxmlformats.org/officeDocument/2006/math"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sl-SI" b="1" dirty="0"/>
                  <a:t> za </a:t>
                </a:r>
                <a14:m>
                  <m:oMath xmlns:m="http://schemas.openxmlformats.org/officeDocument/2006/math"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sl-SI" dirty="0" smtClean="0"/>
                  <a:t>. Pri </a:t>
                </a:r>
                <a:r>
                  <a:rPr lang="sl-SI" dirty="0"/>
                  <a:t>tem se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sl-SI" dirty="0"/>
                  <a:t> koordinata vsake točke na grafu poveča za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sl-SI" dirty="0"/>
                  <a:t> (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l-SI" dirty="0"/>
                  <a:t> koordinata ostane </a:t>
                </a:r>
                <a:r>
                  <a:rPr lang="sl-SI" dirty="0" smtClean="0"/>
                  <a:t>nespremenjena).</a:t>
                </a:r>
              </a:p>
              <a:p>
                <a:pPr marL="0" indent="0">
                  <a:buNone/>
                </a:pPr>
                <a:endParaRPr lang="sl-SI" dirty="0"/>
              </a:p>
              <a:p>
                <a:pPr marL="0" indent="0">
                  <a:buNone/>
                </a:pPr>
                <a:endParaRPr lang="sl-SI" dirty="0" smtClean="0"/>
              </a:p>
              <a:p>
                <a:pPr marL="0" indent="0">
                  <a:buNone/>
                </a:pPr>
                <a:endParaRPr lang="sl-SI" dirty="0" smtClean="0"/>
              </a:p>
              <a:p>
                <a:pPr marL="0" indent="0">
                  <a:buNone/>
                </a:pPr>
                <a:endParaRPr lang="sl-SI" dirty="0" smtClean="0"/>
              </a:p>
              <a:p>
                <a14:m>
                  <m:oMath xmlns:m="http://schemas.openxmlformats.org/officeDocument/2006/math"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b="1" i="1" dirty="0" err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sl-SI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sl-SI" b="0" i="1" dirty="0" err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 smtClean="0"/>
                  <a:t> –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/>
                  <a:t> s katerim pomnožimo funkcijo, pomeni </a:t>
                </a:r>
                <a:r>
                  <a:rPr lang="sl-SI" b="1" dirty="0"/>
                  <a:t>razteg</a:t>
                </a:r>
                <a:r>
                  <a:rPr lang="sl-SI" dirty="0"/>
                  <a:t> grafa funkcije </a:t>
                </a:r>
                <a:r>
                  <a:rPr lang="sl-SI" b="1" dirty="0"/>
                  <a:t>v smeri osi </a:t>
                </a:r>
                <a14:m>
                  <m:oMath xmlns:m="http://schemas.openxmlformats.org/officeDocument/2006/math"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sl-SI" b="1" dirty="0"/>
                  <a:t> za faktor </a:t>
                </a:r>
                <a14:m>
                  <m:oMath xmlns:m="http://schemas.openxmlformats.org/officeDocument/2006/math"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sl-SI" dirty="0" smtClean="0"/>
                  <a:t>. Pri </a:t>
                </a:r>
                <a:r>
                  <a:rPr lang="sl-SI" dirty="0"/>
                  <a:t>tem se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sl-SI" dirty="0"/>
                  <a:t> koordinata vsake točke na grafu pomnoži </a:t>
                </a:r>
                <a:r>
                  <a:rPr lang="sl-SI" dirty="0" smtClean="0"/>
                  <a:t>z</a:t>
                </a:r>
                <a14:m>
                  <m:oMath xmlns:m="http://schemas.openxmlformats.org/officeDocument/2006/math">
                    <m:r>
                      <a:rPr lang="sl-SI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/>
                  <a:t> (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l-SI" dirty="0"/>
                  <a:t> </a:t>
                </a:r>
                <a:r>
                  <a:rPr lang="sl-SI" dirty="0" smtClean="0"/>
                  <a:t>koordinata </a:t>
                </a:r>
                <a:r>
                  <a:rPr lang="sl-SI" dirty="0"/>
                  <a:t>ostane enaka</a:t>
                </a:r>
                <a:r>
                  <a:rPr lang="sl-SI" dirty="0" smtClean="0"/>
                  <a:t>). Razteg </a:t>
                </a:r>
                <a:r>
                  <a:rPr lang="sl-SI" dirty="0"/>
                  <a:t>v smeri osi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sl-SI" dirty="0"/>
                  <a:t> za faktor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sl-SI" dirty="0"/>
                  <a:t> pomeni zrcaljenje grafa funkcije čez abscisno os</a:t>
                </a:r>
                <a:r>
                  <a:rPr lang="sl-SI" dirty="0" smtClean="0"/>
                  <a:t>.</a:t>
                </a: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5"/>
                <a:ext cx="10515600" cy="5811838"/>
              </a:xfrm>
              <a:blipFill>
                <a:blip r:embed="rId2"/>
                <a:stretch>
                  <a:fillRect l="-1391" t="-2099" r="-1101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49</a:t>
            </a:fld>
            <a:endParaRPr lang="sl-SI"/>
          </a:p>
        </p:txBody>
      </p:sp>
      <p:pic>
        <p:nvPicPr>
          <p:cNvPr id="6" name="Slika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00423"/>
            <a:ext cx="3420000" cy="2308307"/>
          </a:xfrm>
          <a:prstGeom prst="rect">
            <a:avLst/>
          </a:prstGeom>
        </p:spPr>
      </p:pic>
      <p:pic>
        <p:nvPicPr>
          <p:cNvPr id="7" name="Slika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897" y="4194758"/>
            <a:ext cx="3420000" cy="2526717"/>
          </a:xfrm>
          <a:prstGeom prst="rect">
            <a:avLst/>
          </a:prstGeom>
        </p:spPr>
      </p:pic>
      <p:pic>
        <p:nvPicPr>
          <p:cNvPr id="8" name="Slika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800" y="3978358"/>
            <a:ext cx="3420000" cy="1965219"/>
          </a:xfrm>
          <a:prstGeom prst="rect">
            <a:avLst/>
          </a:prstGeom>
        </p:spPr>
      </p:pic>
      <p:pic>
        <p:nvPicPr>
          <p:cNvPr id="2" name="Slika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44116" y="127569"/>
            <a:ext cx="2505425" cy="2372056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476963" y="2421487"/>
            <a:ext cx="3315163" cy="2991267"/>
          </a:xfrm>
          <a:prstGeom prst="rect">
            <a:avLst/>
          </a:prstGeom>
        </p:spPr>
      </p:pic>
      <p:pic>
        <p:nvPicPr>
          <p:cNvPr id="9" name="Slika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03003" y="127569"/>
            <a:ext cx="2448267" cy="2257740"/>
          </a:xfrm>
          <a:prstGeom prst="rect">
            <a:avLst/>
          </a:prstGeom>
        </p:spPr>
      </p:pic>
      <p:pic>
        <p:nvPicPr>
          <p:cNvPr id="10" name="Slika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60135" y="2421487"/>
            <a:ext cx="2534004" cy="2095792"/>
          </a:xfrm>
          <a:prstGeom prst="rect">
            <a:avLst/>
          </a:prstGeom>
        </p:spPr>
      </p:pic>
      <p:pic>
        <p:nvPicPr>
          <p:cNvPr id="11" name="Slika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69559" y="3271044"/>
            <a:ext cx="3639058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155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5"/>
                <a:ext cx="10515600" cy="61245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sl-SI" sz="3000" b="1" dirty="0" smtClean="0"/>
                  <a:t>Zveze med kotnimi funkcijami istega kota</a:t>
                </a:r>
                <a:endParaRPr lang="sl-SI" sz="3000" b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sl-SI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e>
                          <m:sup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func>
                    <m:r>
                      <a:rPr lang="sl-SI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sl-SI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func>
                    <m:r>
                      <a:rPr lang="sl-SI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sl-SI" dirty="0" smtClean="0"/>
                  <a:t>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sl-SI" i="0" smtClean="0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sl-SI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sl-SI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sl-SI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</m:num>
                          <m:den>
                            <m:func>
                              <m:funcPr>
                                <m:ctrlPr>
                                  <a:rPr lang="sl-SI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sl-SI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sl-SI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</m:den>
                        </m:f>
                      </m:e>
                    </m:func>
                  </m:oMath>
                </a14:m>
                <a:r>
                  <a:rPr lang="sl-SI" dirty="0" smtClean="0"/>
                  <a:t>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sl-SI" i="0" smtClean="0"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func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sl-SI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sl-SI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func>
                      </m:den>
                    </m:f>
                  </m:oMath>
                </a14:m>
                <a:endParaRPr lang="sl-SI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sl-SI" i="0" smtClean="0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func>
                    <m:func>
                      <m:func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sl-SI" i="0" smtClean="0"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func>
                    <m:r>
                      <a:rPr lang="sl-SI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sl-SI" dirty="0" smtClean="0"/>
                  <a:t>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sl-SI" i="0" smtClean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e>
                          <m:sup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func>
                    <m:r>
                      <a:rPr lang="sl-SI" b="0" i="1" smtClean="0">
                        <a:latin typeface="Cambria Math" panose="02040503050406030204" pitchFamily="18" charset="0"/>
                      </a:rPr>
                      <m:t>+1=</m:t>
                    </m:r>
                    <m:f>
                      <m:f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unc>
                          <m:funcPr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sl-SI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sl-SI" b="0" i="0" smtClean="0">
                                    <a:latin typeface="Cambria Math" panose="02040503050406030204" pitchFamily="18" charset="0"/>
                                  </a:rPr>
                                  <m:t>cot</m:t>
                                </m:r>
                              </m:e>
                              <m:sup>
                                <m:r>
                                  <a:rPr lang="sl-SI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func>
                      </m:den>
                    </m:f>
                  </m:oMath>
                </a14:m>
                <a:r>
                  <a:rPr lang="sl-SI" dirty="0" smtClean="0"/>
                  <a:t>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sl-SI" i="0" smtClean="0">
                                <a:latin typeface="Cambria Math" panose="02040503050406030204" pitchFamily="18" charset="0"/>
                              </a:rPr>
                              <m:t>cot</m:t>
                            </m:r>
                          </m:e>
                          <m:sup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func>
                    <m:r>
                      <a:rPr lang="sl-SI" b="0" i="1" smtClean="0">
                        <a:latin typeface="Cambria Math" panose="02040503050406030204" pitchFamily="18" charset="0"/>
                      </a:rPr>
                      <m:t>+1=</m:t>
                    </m:r>
                    <m:f>
                      <m:f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unc>
                          <m:funcPr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sl-SI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sl-SI" b="0" i="0" smtClean="0">
                                    <a:latin typeface="Cambria Math" panose="02040503050406030204" pitchFamily="18" charset="0"/>
                                  </a:rPr>
                                  <m:t>tan</m:t>
                                </m:r>
                              </m:e>
                              <m:sup>
                                <m:r>
                                  <a:rPr lang="sl-SI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func>
                      </m:den>
                    </m:f>
                  </m:oMath>
                </a14:m>
                <a:endParaRPr lang="sl-SI" dirty="0" smtClean="0"/>
              </a:p>
              <a:p>
                <a:pPr marL="0" indent="0">
                  <a:buNone/>
                </a:pPr>
                <a:endParaRPr lang="sl-SI" sz="3000" b="1" dirty="0" smtClean="0"/>
              </a:p>
              <a:p>
                <a:pPr marL="0" indent="0">
                  <a:buNone/>
                </a:pPr>
                <a:r>
                  <a:rPr lang="sl-SI" sz="3000" b="1" dirty="0" smtClean="0"/>
                  <a:t>Kotne funkcije komplementarnih kotov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sl-SI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func>
                    <m:r>
                      <a:rPr lang="sl-SI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sl-SI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sl-S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90°−</m:t>
                            </m:r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func>
                  </m:oMath>
                </a14:m>
                <a:r>
                  <a:rPr lang="sl-SI" dirty="0" smtClean="0"/>
                  <a:t> </a:t>
                </a:r>
                <a:endParaRPr lang="sl-SI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sl-SI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func>
                    <m:r>
                      <a:rPr lang="sl-SI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sl-SI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sl-S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90°−</m:t>
                            </m:r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func>
                  </m:oMath>
                </a14:m>
                <a:r>
                  <a:rPr lang="sl-SI" dirty="0" smtClean="0"/>
                  <a:t> </a:t>
                </a:r>
                <a:endParaRPr lang="sl-SI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sl-SI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func>
                    <m:r>
                      <a:rPr lang="sl-SI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sl-SI"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d>
                          <m:dPr>
                            <m:ctrlPr>
                              <a:rPr lang="sl-S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90°−</m:t>
                            </m:r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func>
                  </m:oMath>
                </a14:m>
                <a:r>
                  <a:rPr lang="sl-SI" dirty="0" smtClean="0"/>
                  <a:t> </a:t>
                </a:r>
                <a:endParaRPr lang="sl-SI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sl-SI"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func>
                    <m:r>
                      <a:rPr lang="sl-SI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sl-SI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d>
                          <m:dPr>
                            <m:ctrlPr>
                              <a:rPr lang="sl-S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90°−</m:t>
                            </m:r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func>
                  </m:oMath>
                </a14:m>
                <a:r>
                  <a:rPr lang="sl-SI" dirty="0" smtClean="0"/>
                  <a:t> </a:t>
                </a:r>
                <a:endParaRPr lang="sl-SI" dirty="0"/>
              </a:p>
              <a:p>
                <a:pPr marL="0" indent="0">
                  <a:buNone/>
                </a:pP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5"/>
                <a:ext cx="10515600" cy="6124575"/>
              </a:xfrm>
              <a:blipFill>
                <a:blip r:embed="rId2"/>
                <a:stretch>
                  <a:fillRect l="-1391" t="-1990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značba mesta številke diapoz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5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4397023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5"/>
                <a:ext cx="10515600" cy="5811838"/>
              </a:xfrm>
            </p:spPr>
            <p:txBody>
              <a:bodyPr numCol="2"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 smtClean="0"/>
                  <a:t> –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sl-SI" dirty="0"/>
                  <a:t>, ki ga odštejemo od neodvisne spremenljivke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l-SI" dirty="0"/>
                  <a:t>, pomeni </a:t>
                </a:r>
                <a:r>
                  <a:rPr lang="sl-SI" b="1" dirty="0"/>
                  <a:t>premik</a:t>
                </a:r>
                <a:r>
                  <a:rPr lang="sl-SI" dirty="0"/>
                  <a:t> grafa funkcije </a:t>
                </a:r>
                <a:r>
                  <a:rPr lang="sl-SI" b="1" dirty="0"/>
                  <a:t>v smeri osi </a:t>
                </a:r>
                <a14:m>
                  <m:oMath xmlns:m="http://schemas.openxmlformats.org/officeDocument/2006/math"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sl-SI" b="1" dirty="0"/>
                  <a:t> za </a:t>
                </a:r>
                <a14:m>
                  <m:oMath xmlns:m="http://schemas.openxmlformats.org/officeDocument/2006/math"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sl-SI" dirty="0" smtClean="0"/>
                  <a:t>. Pri </a:t>
                </a:r>
                <a:r>
                  <a:rPr lang="sl-SI" dirty="0"/>
                  <a:t>tem se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l-SI" dirty="0"/>
                  <a:t> koordinata vsake točke na grafu poveča za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sl-SI" dirty="0"/>
                  <a:t> (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sl-SI" dirty="0"/>
                  <a:t> koordinata ostane nespremenjena</a:t>
                </a:r>
                <a:r>
                  <a:rPr lang="sl-SI" dirty="0" smtClean="0"/>
                  <a:t>).</a:t>
                </a:r>
              </a:p>
              <a:p>
                <a:endParaRPr lang="sl-SI" dirty="0"/>
              </a:p>
              <a:p>
                <a:endParaRPr lang="sl-SI" dirty="0" smtClean="0"/>
              </a:p>
              <a:p>
                <a:endParaRPr lang="sl-SI" dirty="0"/>
              </a:p>
              <a:p>
                <a:endParaRPr lang="sl-SI" dirty="0" smtClean="0"/>
              </a:p>
              <a:p>
                <a:endParaRPr lang="sl-SI" dirty="0"/>
              </a:p>
              <a:p>
                <a:endParaRPr lang="sl-SI" dirty="0" smtClean="0"/>
              </a:p>
              <a:p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sl-SI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sl-SI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sl-SI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e>
                    </m:d>
                  </m:oMath>
                </a14:m>
                <a:r>
                  <a:rPr lang="sl-SI" dirty="0" smtClean="0"/>
                  <a:t> –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sl-SI" dirty="0"/>
                  <a:t> s katerim delimo neodvisno spremenljivko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l-SI" dirty="0"/>
                  <a:t>, pomeni </a:t>
                </a:r>
                <a:r>
                  <a:rPr lang="sl-SI" b="1" dirty="0"/>
                  <a:t>razteg</a:t>
                </a:r>
                <a:r>
                  <a:rPr lang="sl-SI" dirty="0"/>
                  <a:t> grafa funkcije </a:t>
                </a:r>
                <a:r>
                  <a:rPr lang="sl-SI" b="1" dirty="0"/>
                  <a:t>v smeri osi </a:t>
                </a:r>
                <a14:m>
                  <m:oMath xmlns:m="http://schemas.openxmlformats.org/officeDocument/2006/math"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sl-SI" b="1" dirty="0"/>
                  <a:t> za faktor </a:t>
                </a:r>
                <a14:m>
                  <m:oMath xmlns:m="http://schemas.openxmlformats.org/officeDocument/2006/math"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sl-SI" dirty="0" smtClean="0"/>
                  <a:t>. Pri </a:t>
                </a:r>
                <a:r>
                  <a:rPr lang="sl-SI" dirty="0"/>
                  <a:t>tem se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l-SI" dirty="0"/>
                  <a:t> koordinata vsake točke na grafu pomnoži s številom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sl-SI" dirty="0"/>
                  <a:t> (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sl-SI" dirty="0"/>
                  <a:t> koordinata ostane nespremenjena</a:t>
                </a:r>
                <a:r>
                  <a:rPr lang="sl-SI" dirty="0" smtClean="0"/>
                  <a:t>). Razteg </a:t>
                </a:r>
                <a:r>
                  <a:rPr lang="sl-SI" dirty="0"/>
                  <a:t>v smeri osi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l-SI" dirty="0"/>
                  <a:t> za faktor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sl-SI" dirty="0"/>
                  <a:t> pomeni zrcaljenje grafa funkcije čez ordinatno </a:t>
                </a:r>
                <a:r>
                  <a:rPr lang="sl-SI" dirty="0" smtClean="0"/>
                  <a:t>os.</a:t>
                </a:r>
              </a:p>
              <a:p>
                <a:r>
                  <a:rPr lang="sl-SI" b="1" dirty="0"/>
                  <a:t>Premik</a:t>
                </a:r>
                <a:r>
                  <a:rPr lang="sl-SI" dirty="0"/>
                  <a:t> grafa </a:t>
                </a:r>
                <a:r>
                  <a:rPr lang="sl-SI" b="1" dirty="0"/>
                  <a:t>za vektor </a:t>
                </a:r>
                <a14:m>
                  <m:oMath xmlns:m="http://schemas.openxmlformats.org/officeDocument/2006/math"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/>
                  <a:t> pomeni, da hkrati izvedemo premik v smeri osi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sl-SI" dirty="0"/>
                  <a:t>za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sl-SI" dirty="0"/>
                  <a:t> in premik v smeri osi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sl-SI" dirty="0"/>
                  <a:t> za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sl-SI" dirty="0" smtClean="0"/>
                  <a:t>.</a:t>
                </a: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5"/>
                <a:ext cx="10515600" cy="5811838"/>
              </a:xfrm>
              <a:blipFill>
                <a:blip r:embed="rId2"/>
                <a:stretch>
                  <a:fillRect t="-2413" r="-1507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50</a:t>
            </a:fld>
            <a:endParaRPr lang="sl-SI"/>
          </a:p>
        </p:txBody>
      </p:sp>
      <p:pic>
        <p:nvPicPr>
          <p:cNvPr id="2" name="Slika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72" y="3128855"/>
            <a:ext cx="3420000" cy="3410057"/>
          </a:xfrm>
          <a:prstGeom prst="rect">
            <a:avLst/>
          </a:prstGeom>
        </p:spPr>
      </p:pic>
      <p:pic>
        <p:nvPicPr>
          <p:cNvPr id="10" name="Slika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936" y="3970814"/>
            <a:ext cx="3240000" cy="1832715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131952" y="129865"/>
            <a:ext cx="2781688" cy="2067213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788132" y="1808752"/>
            <a:ext cx="3105583" cy="2924583"/>
          </a:xfrm>
          <a:prstGeom prst="rect">
            <a:avLst/>
          </a:prstGeom>
        </p:spPr>
      </p:pic>
      <p:pic>
        <p:nvPicPr>
          <p:cNvPr id="7" name="Slika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78994" y="4262171"/>
            <a:ext cx="2391109" cy="1914792"/>
          </a:xfrm>
          <a:prstGeom prst="rect">
            <a:avLst/>
          </a:prstGeom>
        </p:spPr>
      </p:pic>
      <p:pic>
        <p:nvPicPr>
          <p:cNvPr id="8" name="Slika 7"/>
          <p:cNvPicPr>
            <a:picLocks noChangeAspect="1"/>
          </p:cNvPicPr>
          <p:nvPr/>
        </p:nvPicPr>
        <p:blipFill rotWithShape="1">
          <a:blip r:embed="rId8"/>
          <a:srcRect t="24446"/>
          <a:stretch/>
        </p:blipFill>
        <p:spPr>
          <a:xfrm>
            <a:off x="11542264" y="117662"/>
            <a:ext cx="2467319" cy="1655429"/>
          </a:xfrm>
          <a:prstGeom prst="rect">
            <a:avLst/>
          </a:prstGeom>
        </p:spPr>
      </p:pic>
      <p:pic>
        <p:nvPicPr>
          <p:cNvPr id="9" name="Slika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64069" y="1163471"/>
            <a:ext cx="2400635" cy="1733792"/>
          </a:xfrm>
          <a:prstGeom prst="rect">
            <a:avLst/>
          </a:prstGeom>
        </p:spPr>
      </p:pic>
      <p:pic>
        <p:nvPicPr>
          <p:cNvPr id="11" name="Slika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44937" y="1670538"/>
            <a:ext cx="5439534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2473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098" y="4713265"/>
            <a:ext cx="2700000" cy="20082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3"/>
                <a:ext cx="7772400" cy="6356351"/>
              </a:xfrm>
            </p:spPr>
            <p:txBody>
              <a:bodyPr numCol="1">
                <a:normAutofit/>
              </a:bodyPr>
              <a:lstStyle/>
              <a:p>
                <a:pPr marL="0" indent="0">
                  <a:buNone/>
                </a:pPr>
                <a:r>
                  <a:rPr lang="sl-SI" sz="3000" b="1" dirty="0" smtClean="0"/>
                  <a:t>Absolutna vrednost pri grafih</a:t>
                </a:r>
                <a:endParaRPr lang="sl-SI" sz="3000" b="1" dirty="0"/>
              </a:p>
              <a:p>
                <a14:m>
                  <m:oMath xmlns:m="http://schemas.openxmlformats.org/officeDocument/2006/math"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b="0" i="1" dirty="0">
                        <a:latin typeface="Cambria Math" panose="02040503050406030204" pitchFamily="18" charset="0"/>
                      </a:rPr>
                      <m:t>)|</m:t>
                    </m:r>
                  </m:oMath>
                </a14:m>
                <a:r>
                  <a:rPr lang="sl-SI" dirty="0" smtClean="0"/>
                  <a:t> – Graf </a:t>
                </a:r>
                <a:r>
                  <a:rPr lang="sl-SI" i="1" dirty="0"/>
                  <a:t>y</a:t>
                </a:r>
                <a:r>
                  <a:rPr lang="sl-SI" dirty="0"/>
                  <a:t> = |</a:t>
                </a:r>
                <a:r>
                  <a:rPr lang="sl-SI" i="1" dirty="0"/>
                  <a:t>f</a:t>
                </a:r>
                <a:r>
                  <a:rPr lang="sl-SI" dirty="0"/>
                  <a:t> (</a:t>
                </a:r>
                <a:r>
                  <a:rPr lang="sl-SI" i="1" dirty="0"/>
                  <a:t>x</a:t>
                </a:r>
                <a:r>
                  <a:rPr lang="sl-SI" dirty="0"/>
                  <a:t>)| dobimo iz grafa funkcije </a:t>
                </a:r>
                <a:r>
                  <a:rPr lang="sl-SI" i="1" dirty="0"/>
                  <a:t>y</a:t>
                </a:r>
                <a:r>
                  <a:rPr lang="sl-SI" dirty="0"/>
                  <a:t> = </a:t>
                </a:r>
                <a:r>
                  <a:rPr lang="sl-SI" i="1" dirty="0"/>
                  <a:t>f</a:t>
                </a:r>
                <a:r>
                  <a:rPr lang="sl-SI" dirty="0"/>
                  <a:t> (</a:t>
                </a:r>
                <a:r>
                  <a:rPr lang="sl-SI" i="1" dirty="0"/>
                  <a:t>x</a:t>
                </a:r>
                <a:r>
                  <a:rPr lang="sl-SI" dirty="0"/>
                  <a:t>) tako, </a:t>
                </a:r>
                <a:r>
                  <a:rPr lang="sl-SI" dirty="0" smtClean="0"/>
                  <a:t>da: ohranimo </a:t>
                </a:r>
                <a:r>
                  <a:rPr lang="sl-SI" dirty="0"/>
                  <a:t>nespremenjene vse tiste dele grafa, kjer je vrednost funkcije </a:t>
                </a:r>
                <a:r>
                  <a:rPr lang="sl-SI" i="1" dirty="0"/>
                  <a:t>f</a:t>
                </a:r>
                <a:r>
                  <a:rPr lang="sl-SI" dirty="0"/>
                  <a:t> pozitivna ali enaka </a:t>
                </a:r>
                <a:r>
                  <a:rPr lang="sl-SI" dirty="0" smtClean="0"/>
                  <a:t>0, tiste </a:t>
                </a:r>
                <a:r>
                  <a:rPr lang="sl-SI" dirty="0"/>
                  <a:t>dele, kjer je funkcija </a:t>
                </a:r>
                <a:r>
                  <a:rPr lang="sl-SI" i="1" dirty="0"/>
                  <a:t>f</a:t>
                </a:r>
                <a:r>
                  <a:rPr lang="sl-SI" dirty="0"/>
                  <a:t> negativna, pa prezrcalimo čez abscisno os. </a:t>
                </a:r>
                <a:endParaRPr lang="sl-SI" dirty="0" smtClean="0"/>
              </a:p>
              <a:p>
                <a14:m>
                  <m:oMath xmlns:m="http://schemas.openxmlformats.org/officeDocument/2006/math"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sl-SI" b="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b="0" i="1" dirty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r>
                  <a:rPr lang="sl-SI" dirty="0" smtClean="0"/>
                  <a:t> – Graf </a:t>
                </a:r>
                <a:r>
                  <a:rPr lang="sl-SI" i="1" dirty="0"/>
                  <a:t>y</a:t>
                </a:r>
                <a:r>
                  <a:rPr lang="sl-SI" dirty="0"/>
                  <a:t> = </a:t>
                </a:r>
                <a:r>
                  <a:rPr lang="sl-SI" i="1" dirty="0"/>
                  <a:t>f</a:t>
                </a:r>
                <a:r>
                  <a:rPr lang="sl-SI" dirty="0"/>
                  <a:t> (|</a:t>
                </a:r>
                <a:r>
                  <a:rPr lang="sl-SI" i="1" dirty="0"/>
                  <a:t>x</a:t>
                </a:r>
                <a:r>
                  <a:rPr lang="sl-SI" dirty="0"/>
                  <a:t>|) dobimo iz grafa funkcije </a:t>
                </a:r>
                <a:r>
                  <a:rPr lang="sl-SI" i="1" dirty="0"/>
                  <a:t>y</a:t>
                </a:r>
                <a:r>
                  <a:rPr lang="sl-SI" dirty="0"/>
                  <a:t> = </a:t>
                </a:r>
                <a:r>
                  <a:rPr lang="sl-SI" i="1" dirty="0"/>
                  <a:t>f</a:t>
                </a:r>
                <a:r>
                  <a:rPr lang="sl-SI" dirty="0"/>
                  <a:t> (</a:t>
                </a:r>
                <a:r>
                  <a:rPr lang="sl-SI" i="1" dirty="0"/>
                  <a:t>x</a:t>
                </a:r>
                <a:r>
                  <a:rPr lang="sl-SI" dirty="0"/>
                  <a:t>) tako, </a:t>
                </a:r>
                <a:r>
                  <a:rPr lang="sl-SI" dirty="0" smtClean="0"/>
                  <a:t>da: ohranimo </a:t>
                </a:r>
                <a:r>
                  <a:rPr lang="sl-SI" dirty="0"/>
                  <a:t>nespremenjen tisti del grafa, kjer je </a:t>
                </a:r>
                <a:r>
                  <a:rPr lang="sl-SI" i="1" dirty="0"/>
                  <a:t>x</a:t>
                </a:r>
                <a:r>
                  <a:rPr lang="sl-SI" dirty="0"/>
                  <a:t> pozitiven ali enak 0 (desni del grafa</a:t>
                </a:r>
                <a:r>
                  <a:rPr lang="sl-SI" dirty="0" smtClean="0"/>
                  <a:t>), potem </a:t>
                </a:r>
                <a:r>
                  <a:rPr lang="sl-SI" dirty="0"/>
                  <a:t>pa desni del grafa še prezrcalimo čez ordinatno os (na levo stran). </a:t>
                </a:r>
                <a:endParaRPr lang="sl-SI" dirty="0" smtClean="0"/>
              </a:p>
              <a:p>
                <a14:m>
                  <m:oMath xmlns:m="http://schemas.openxmlformats.org/officeDocument/2006/math"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sl-SI" b="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b="0" i="1" dirty="0">
                        <a:latin typeface="Cambria Math" panose="02040503050406030204" pitchFamily="18" charset="0"/>
                      </a:rPr>
                      <m:t>|)|</m:t>
                    </m:r>
                  </m:oMath>
                </a14:m>
                <a:r>
                  <a:rPr lang="sl-SI" dirty="0" smtClean="0"/>
                  <a:t> – Graf </a:t>
                </a:r>
                <a:r>
                  <a:rPr lang="sl-SI" i="1" dirty="0"/>
                  <a:t>y</a:t>
                </a:r>
                <a:r>
                  <a:rPr lang="sl-SI" dirty="0"/>
                  <a:t> = |</a:t>
                </a:r>
                <a:r>
                  <a:rPr lang="sl-SI" i="1" dirty="0"/>
                  <a:t>f</a:t>
                </a:r>
                <a:r>
                  <a:rPr lang="sl-SI" dirty="0"/>
                  <a:t> (|</a:t>
                </a:r>
                <a:r>
                  <a:rPr lang="sl-SI" i="1" dirty="0"/>
                  <a:t>x</a:t>
                </a:r>
                <a:r>
                  <a:rPr lang="sl-SI" dirty="0"/>
                  <a:t>|)| dobimo tako, da izvedemo oba zgoraj opisana postopka (vseeno po kakšnem vrstnem redu). </a:t>
                </a: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3"/>
                <a:ext cx="7772400" cy="6356351"/>
              </a:xfrm>
              <a:blipFill>
                <a:blip r:embed="rId3"/>
                <a:stretch>
                  <a:fillRect l="-1882" t="-1918" r="-1412" b="-1246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51</a:t>
            </a:fld>
            <a:endParaRPr lang="sl-SI"/>
          </a:p>
        </p:txBody>
      </p:sp>
      <p:pic>
        <p:nvPicPr>
          <p:cNvPr id="2" name="Slika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098" y="448047"/>
            <a:ext cx="2700000" cy="2008213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098" y="2539191"/>
            <a:ext cx="2700000" cy="200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450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4 POTENČNA FUNKCIJA</a:t>
            </a:r>
            <a:endParaRPr lang="sl-SI" b="1" dirty="0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52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4012755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5 KVADRATNA FUNKCIJA</a:t>
            </a:r>
            <a:endParaRPr lang="sl-SI" b="1" dirty="0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53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7745877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6 KOMPLEKSNA ŠTEVILA</a:t>
            </a:r>
            <a:endParaRPr lang="sl-SI" b="1" dirty="0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54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9243636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6. 1 DEFINICIJA KOMPLEKSNEGA ŠTEVILA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1300"/>
                <a:ext cx="10515600" cy="4665663"/>
              </a:xfrm>
            </p:spPr>
            <p:txBody>
              <a:bodyPr anchor="ctr">
                <a:normAutofit/>
              </a:bodyPr>
              <a:lstStyle/>
              <a:p>
                <a:r>
                  <a:rPr lang="sl-SI" dirty="0" smtClean="0"/>
                  <a:t>Množico kompleksnih števil označimo s </a:t>
                </a:r>
                <a14:m>
                  <m:oMath xmlns:m="http://schemas.openxmlformats.org/officeDocument/2006/math">
                    <m:r>
                      <a:rPr lang="sl-SI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sl-SI" dirty="0" smtClean="0"/>
                  <a:t>. V njej </a:t>
                </a:r>
                <a:r>
                  <a:rPr lang="sl-SI" b="1" dirty="0" smtClean="0"/>
                  <a:t>kompleksna števila </a:t>
                </a:r>
                <a:r>
                  <a:rPr lang="sl-SI" dirty="0" smtClean="0"/>
                  <a:t>definiramo kot: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l-SI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𝓏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sl-S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=−1</m:t>
                          </m:r>
                        </m:e>
                      </m:d>
                    </m:oMath>
                  </m:oMathPara>
                </a14:m>
                <a:endParaRPr lang="sl-SI" dirty="0" smtClean="0"/>
              </a:p>
              <a:p>
                <a:r>
                  <a:rPr lang="sl-SI" dirty="0" smtClean="0"/>
                  <a:t>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 imenujemo </a:t>
                </a:r>
                <a:r>
                  <a:rPr lang="sl-SI" b="1" dirty="0" smtClean="0"/>
                  <a:t>realna komponenta </a:t>
                </a:r>
                <a:r>
                  <a:rPr lang="sl-SI" dirty="0" smtClean="0"/>
                  <a:t>(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𝓏</m:t>
                    </m:r>
                  </m:oMath>
                </a14:m>
                <a:r>
                  <a:rPr lang="sl-SI" dirty="0" smtClean="0"/>
                  <a:t>),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sl-SI" dirty="0" smtClean="0"/>
                  <a:t> pa </a:t>
                </a:r>
                <a:r>
                  <a:rPr lang="sl-SI" b="1" dirty="0" smtClean="0"/>
                  <a:t>imaginarna komponenta </a:t>
                </a:r>
                <a:r>
                  <a:rPr lang="sl-SI" dirty="0" smtClean="0"/>
                  <a:t>(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𝓏</m:t>
                    </m:r>
                  </m:oMath>
                </a14:m>
                <a:r>
                  <a:rPr lang="sl-SI" dirty="0" smtClean="0"/>
                  <a:t>) kompleksnega števila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𝓏</m:t>
                    </m:r>
                  </m:oMath>
                </a14:m>
                <a:r>
                  <a:rPr lang="sl-SI" dirty="0" smtClean="0"/>
                  <a:t>.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sl-SI" dirty="0" smtClean="0"/>
                  <a:t> je </a:t>
                </a:r>
                <a:r>
                  <a:rPr lang="sl-SI" b="1" dirty="0" smtClean="0"/>
                  <a:t>imaginarna enota</a:t>
                </a:r>
                <a:r>
                  <a:rPr lang="sl-SI" dirty="0" smtClean="0"/>
                  <a:t>.</a:t>
                </a:r>
              </a:p>
              <a:p>
                <a:pPr lvl="1"/>
                <a:r>
                  <a:rPr lang="sl-SI" dirty="0"/>
                  <a:t>Če je imaginarna komponenta števila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𝓏</m:t>
                    </m:r>
                  </m:oMath>
                </a14:m>
                <a:r>
                  <a:rPr lang="sl-SI" dirty="0"/>
                  <a:t> enaka 0, ima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𝓏</m:t>
                    </m:r>
                  </m:oMath>
                </a14:m>
                <a:r>
                  <a:rPr lang="sl-SI" dirty="0"/>
                  <a:t> samo realno komponento. V tem primeru je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𝓏</m:t>
                    </m:r>
                  </m:oMath>
                </a14:m>
                <a:r>
                  <a:rPr lang="sl-SI" dirty="0"/>
                  <a:t> </a:t>
                </a:r>
                <a:r>
                  <a:rPr lang="sl-SI" b="1" dirty="0"/>
                  <a:t>realno število</a:t>
                </a:r>
                <a:r>
                  <a:rPr lang="sl-SI" dirty="0" smtClean="0"/>
                  <a:t>. </a:t>
                </a:r>
                <a:r>
                  <a:rPr lang="sl-SI" dirty="0"/>
                  <a:t>(</a:t>
                </a:r>
                <a14:m>
                  <m:oMath xmlns:m="http://schemas.openxmlformats.org/officeDocument/2006/math"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𝓏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sl-SI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sl-SI" dirty="0" smtClean="0"/>
                  <a:t>)</a:t>
                </a:r>
              </a:p>
              <a:p>
                <a:pPr lvl="1"/>
                <a:r>
                  <a:rPr lang="sl-SI" dirty="0"/>
                  <a:t>Če je </a:t>
                </a:r>
                <a:r>
                  <a:rPr lang="sl-SI" dirty="0" smtClean="0"/>
                  <a:t>realna </a:t>
                </a:r>
                <a:r>
                  <a:rPr lang="sl-SI" dirty="0"/>
                  <a:t>komponenta števila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𝓏</m:t>
                    </m:r>
                  </m:oMath>
                </a14:m>
                <a:r>
                  <a:rPr lang="sl-SI" dirty="0"/>
                  <a:t> enaka 0, ima število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𝓏</m:t>
                    </m:r>
                  </m:oMath>
                </a14:m>
                <a:r>
                  <a:rPr lang="sl-SI" dirty="0"/>
                  <a:t> samo </a:t>
                </a:r>
                <a:r>
                  <a:rPr lang="sl-SI" dirty="0" smtClean="0"/>
                  <a:t>imaginarno </a:t>
                </a:r>
                <a:r>
                  <a:rPr lang="sl-SI" dirty="0"/>
                  <a:t>komponento. V tem primeru je število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𝓏</m:t>
                    </m:r>
                  </m:oMath>
                </a14:m>
                <a:r>
                  <a:rPr lang="sl-SI" dirty="0"/>
                  <a:t> </a:t>
                </a:r>
                <a:r>
                  <a:rPr lang="sl-SI" b="1" dirty="0" smtClean="0"/>
                  <a:t>imaginarno </a:t>
                </a:r>
                <a:r>
                  <a:rPr lang="sl-SI" b="1" dirty="0"/>
                  <a:t>število</a:t>
                </a:r>
                <a:r>
                  <a:rPr lang="sl-SI" dirty="0" smtClean="0"/>
                  <a:t>. (</a:t>
                </a:r>
                <a14:m>
                  <m:oMath xmlns:m="http://schemas.openxmlformats.org/officeDocument/2006/math"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𝓏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𝑏𝑖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sl-SI" dirty="0" smtClean="0"/>
                  <a:t>)</a:t>
                </a: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1300"/>
                <a:ext cx="10515600" cy="4665663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55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0795635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/>
          <p:cNvPicPr>
            <a:picLocks noChangeAspect="1"/>
          </p:cNvPicPr>
          <p:nvPr/>
        </p:nvPicPr>
        <p:blipFill rotWithShape="1">
          <a:blip r:embed="rId2"/>
          <a:srcRect l="29152" b="24492"/>
          <a:stretch/>
        </p:blipFill>
        <p:spPr>
          <a:xfrm>
            <a:off x="8468140" y="834196"/>
            <a:ext cx="3576568" cy="2862470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50" y="3446047"/>
            <a:ext cx="3524250" cy="25241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344558" y="331303"/>
                <a:ext cx="9488556" cy="639017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sl-SI" sz="3000" b="1" dirty="0" smtClean="0"/>
                  <a:t>Geometrijska upodobitev kompleksnih števil</a:t>
                </a:r>
              </a:p>
              <a:p>
                <a:r>
                  <a:rPr lang="sl-SI" dirty="0" smtClean="0"/>
                  <a:t>Kompleksna števila upodabljamo v ravnini </a:t>
                </a:r>
                <a:r>
                  <a:rPr lang="sl-SI" dirty="0"/>
                  <a:t>z ustreznim koordinatnim sistemom. Na vodoravno os </a:t>
                </a:r>
                <a:r>
                  <a:rPr lang="sl-SI" dirty="0" smtClean="0"/>
                  <a:t>(</a:t>
                </a:r>
                <a:r>
                  <a:rPr lang="sl-SI" b="1" dirty="0" smtClean="0"/>
                  <a:t>realna </a:t>
                </a:r>
                <a:r>
                  <a:rPr lang="sl-SI" b="1" dirty="0"/>
                  <a:t>os</a:t>
                </a:r>
                <a:r>
                  <a:rPr lang="sl-SI" dirty="0"/>
                  <a:t>) nanašamo realna števila, na navpično os </a:t>
                </a:r>
                <a:r>
                  <a:rPr lang="sl-SI" dirty="0" smtClean="0"/>
                  <a:t>(</a:t>
                </a:r>
                <a:r>
                  <a:rPr lang="sl-SI" b="1" dirty="0" smtClean="0"/>
                  <a:t>imaginarna </a:t>
                </a:r>
                <a:r>
                  <a:rPr lang="sl-SI" b="1" dirty="0"/>
                  <a:t>os</a:t>
                </a:r>
                <a:r>
                  <a:rPr lang="sl-SI" dirty="0"/>
                  <a:t>) pa nanašamo imaginarna števila.</a:t>
                </a:r>
              </a:p>
              <a:p>
                <a:r>
                  <a:rPr lang="sl-SI" dirty="0"/>
                  <a:t>Kompleksno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𝑏𝑖</m:t>
                    </m:r>
                  </m:oMath>
                </a14:m>
                <a:r>
                  <a:rPr lang="sl-SI" dirty="0" smtClean="0"/>
                  <a:t> </a:t>
                </a:r>
                <a:r>
                  <a:rPr lang="sl-SI" dirty="0"/>
                  <a:t>upodobimo s </a:t>
                </a:r>
                <a:r>
                  <a:rPr lang="sl-SI" b="1" dirty="0"/>
                  <a:t>točko</a:t>
                </a:r>
                <a:r>
                  <a:rPr lang="sl-SI" dirty="0"/>
                  <a:t>, ki ima koordinati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 smtClean="0"/>
                  <a:t>.</a:t>
                </a:r>
              </a:p>
              <a:p>
                <a:pPr lvl="1"/>
                <a:r>
                  <a:rPr lang="sl-SI" dirty="0"/>
                  <a:t>Upodobitev kompleksnih števil s točkami ravnine je povratno </a:t>
                </a:r>
                <a:r>
                  <a:rPr lang="sl-SI" dirty="0" smtClean="0"/>
                  <a:t>enolična: </a:t>
                </a:r>
                <a:r>
                  <a:rPr lang="sl-SI" dirty="0"/>
                  <a:t>vsakemu kompleksnemu številu pripada točno ena točka ravnine in vsaki točki ravnine pripada točno eno kompleksno število.</a:t>
                </a:r>
              </a:p>
              <a:p>
                <a:r>
                  <a:rPr lang="sl-SI" dirty="0"/>
                  <a:t>Ravnina je v tem smislu enakovredna množici kompleksnih števil, zato tako ravnino imenujemo tudi </a:t>
                </a:r>
                <a:r>
                  <a:rPr lang="sl-SI" b="1" dirty="0" smtClean="0"/>
                  <a:t>kompleksna/</a:t>
                </a:r>
                <a:r>
                  <a:rPr lang="sl-SI" b="1" dirty="0" err="1" smtClean="0"/>
                  <a:t>Gaußova</a:t>
                </a:r>
                <a:r>
                  <a:rPr lang="sl-SI" b="1" dirty="0" smtClean="0"/>
                  <a:t> ravnina</a:t>
                </a:r>
                <a:r>
                  <a:rPr lang="sl-SI" dirty="0" smtClean="0"/>
                  <a:t>.</a:t>
                </a:r>
                <a:endParaRPr lang="sl-SI" dirty="0"/>
              </a:p>
              <a:p>
                <a:r>
                  <a:rPr lang="sl-SI" dirty="0" smtClean="0"/>
                  <a:t>Kompleksno </a:t>
                </a:r>
                <a:r>
                  <a:rPr lang="sl-SI" dirty="0"/>
                  <a:t>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𝑏𝑖</m:t>
                    </m:r>
                  </m:oMath>
                </a14:m>
                <a:r>
                  <a:rPr lang="sl-SI" dirty="0" smtClean="0"/>
                  <a:t> </a:t>
                </a:r>
                <a:r>
                  <a:rPr lang="sl-SI" dirty="0"/>
                  <a:t>upodobimo kot </a:t>
                </a:r>
                <a:r>
                  <a:rPr lang="sl-SI" b="1" dirty="0" smtClean="0"/>
                  <a:t>ravninski vektor</a:t>
                </a:r>
                <a:r>
                  <a:rPr lang="sl-SI" dirty="0"/>
                  <a:t>, ki </a:t>
                </a:r>
                <a:r>
                  <a:rPr lang="sl-SI" dirty="0" smtClean="0"/>
                  <a:t>poteka od </a:t>
                </a:r>
                <a:r>
                  <a:rPr lang="sl-SI" dirty="0"/>
                  <a:t>izhodišča do točke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/>
                  <a:t> </a:t>
                </a:r>
                <a:r>
                  <a:rPr lang="sl-SI" dirty="0" smtClean="0"/>
                  <a:t>(krajevni </a:t>
                </a:r>
                <a:r>
                  <a:rPr lang="sl-SI" dirty="0"/>
                  <a:t>vektor točke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sl-SI" dirty="0" smtClean="0"/>
                  <a:t>).</a:t>
                </a: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4558" y="331303"/>
                <a:ext cx="9488556" cy="6390171"/>
              </a:xfrm>
              <a:blipFill>
                <a:blip r:embed="rId4"/>
                <a:stretch>
                  <a:fillRect l="-1542" t="-1907" r="-964" b="-1049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56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7318771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571500" y="161925"/>
            <a:ext cx="10782300" cy="1325563"/>
          </a:xfrm>
        </p:spPr>
        <p:txBody>
          <a:bodyPr/>
          <a:lstStyle/>
          <a:p>
            <a:r>
              <a:rPr lang="sl-SI" b="1" dirty="0" smtClean="0"/>
              <a:t>6. 2 SEŠTEVANJE, ODŠTEVANJE IN MNOŽENJE KOMPLEKSNIH ŠTEVIL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571500" y="1384300"/>
                <a:ext cx="11125200" cy="5284788"/>
              </a:xfrm>
            </p:spPr>
            <p:txBody>
              <a:bodyPr anchor="ctr"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sl-SI" sz="3000" b="1" dirty="0" smtClean="0"/>
                  <a:t>Seštevanje in odštevanje</a:t>
                </a:r>
              </a:p>
              <a:p>
                <a:r>
                  <a:rPr lang="sl-SI" dirty="0"/>
                  <a:t>Dve kompleksni števili seštejemo (oziroma odštejemo) tako, da med sabo seštejemo (odštejemo) obe realni komponenti in potem še obe imaginarni komponenti</a:t>
                </a:r>
                <a:r>
                  <a:rPr lang="sl-SI" dirty="0" smtClean="0"/>
                  <a:t>.</a:t>
                </a:r>
                <a:endParaRPr lang="sl-SI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sl-SI" i="1" dirty="0" err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sl-SI" i="1" dirty="0" err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sl-SI" i="1" dirty="0" err="1" smtClean="0">
                          <a:latin typeface="Cambria Math" panose="02040503050406030204" pitchFamily="18" charset="0"/>
                        </a:rPr>
                        <m:t>𝑏𝑖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sl-SI" i="1" dirty="0" err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sl-SI" i="1" dirty="0" err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sl-SI" i="1" dirty="0" err="1" smtClean="0">
                          <a:latin typeface="Cambria Math" panose="02040503050406030204" pitchFamily="18" charset="0"/>
                        </a:rPr>
                        <m:t>𝑑𝑖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)=(</m:t>
                      </m:r>
                      <m:r>
                        <a:rPr lang="sl-SI" i="1" dirty="0" err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sl-SI" i="1" dirty="0" err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sl-SI" i="1" dirty="0" err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sl-SI" i="1" dirty="0" err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sl-SI" i="1" dirty="0" err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sl-SI" i="1" dirty="0" err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sl-SI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sl-SI" i="1" dirty="0" err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sl-SI" i="1" dirty="0" err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sl-SI" i="1" dirty="0" err="1" smtClean="0">
                          <a:latin typeface="Cambria Math" panose="02040503050406030204" pitchFamily="18" charset="0"/>
                        </a:rPr>
                        <m:t>𝑏𝑖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)−(</m:t>
                      </m:r>
                      <m:r>
                        <a:rPr lang="sl-SI" i="1" dirty="0" err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sl-SI" i="1" dirty="0" err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sl-SI" i="1" dirty="0" err="1" smtClean="0">
                          <a:latin typeface="Cambria Math" panose="02040503050406030204" pitchFamily="18" charset="0"/>
                        </a:rPr>
                        <m:t>𝑑𝑖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)=(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sl-SI" dirty="0"/>
              </a:p>
              <a:p>
                <a:r>
                  <a:rPr lang="sl-SI" dirty="0" smtClean="0"/>
                  <a:t>Seštevanje </a:t>
                </a:r>
                <a:r>
                  <a:rPr lang="sl-SI" dirty="0"/>
                  <a:t>kompleksnih števil geometrijsko ustreza seštevanju ustreznih krajevnih vektorjev: Če seštejemo krajevna vektorja števil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sl-SI" dirty="0"/>
                  <a:t> 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sl-SI" dirty="0"/>
                  <a:t>, dobimo ravno krajevni vektor vsote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sl-SI" dirty="0"/>
                  <a:t>. </a:t>
                </a:r>
                <a:endParaRPr lang="sl-SI" dirty="0" smtClean="0"/>
              </a:p>
              <a:p>
                <a:r>
                  <a:rPr lang="sl-SI" dirty="0" smtClean="0"/>
                  <a:t>Lastnosti: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l-SI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l-SI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sl-SI" dirty="0" smtClean="0"/>
                  <a:t> – komutativnost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sl-SI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l-SI" b="0" i="1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l-SI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sl-SI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 smtClean="0"/>
                  <a:t> – asociativnost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l-SI" b="0" i="1" smtClean="0">
                        <a:latin typeface="Cambria Math" panose="02040503050406030204" pitchFamily="18" charset="0"/>
                      </a:rPr>
                      <m:t>+0=</m:t>
                    </m:r>
                    <m:sSub>
                      <m:sSub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sl-SI" dirty="0" smtClean="0"/>
                  <a:t> – nevtralni element</a:t>
                </a: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1500" y="1384300"/>
                <a:ext cx="11125200" cy="5284788"/>
              </a:xfrm>
              <a:blipFill>
                <a:blip r:embed="rId2"/>
                <a:stretch>
                  <a:fillRect l="-1315" t="-923" r="-1589" b="-692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57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0074409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365125"/>
                <a:ext cx="11049000" cy="6124575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sl-SI" sz="3000" b="1" dirty="0" smtClean="0"/>
                  <a:t>Množenje </a:t>
                </a:r>
              </a:p>
              <a:p>
                <a:r>
                  <a:rPr lang="sl-SI" dirty="0"/>
                  <a:t>Dve kompleksni števili zmnožimo tako, da upoštevamo </a:t>
                </a:r>
                <a:r>
                  <a:rPr lang="sl-SI" dirty="0" err="1"/>
                  <a:t>distributivnostni</a:t>
                </a:r>
                <a:r>
                  <a:rPr lang="sl-SI" dirty="0"/>
                  <a:t> zakon (pomnožimo vsak člen prvega oklepaja z vsakim členom drugega oklepaja) in pravilo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sl-SI" i="1" dirty="0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sl-SI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sl-SI" i="1" dirty="0" err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sl-SI" i="1" dirty="0" err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sl-SI" i="1" dirty="0" err="1" smtClean="0">
                          <a:latin typeface="Cambria Math" panose="02040503050406030204" pitchFamily="18" charset="0"/>
                        </a:rPr>
                        <m:t>𝑏𝑖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sl-SI" i="1" dirty="0" err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sl-SI" i="1" dirty="0" err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sl-SI" i="1" dirty="0" err="1" smtClean="0">
                          <a:latin typeface="Cambria Math" panose="02040503050406030204" pitchFamily="18" charset="0"/>
                        </a:rPr>
                        <m:t>𝑑𝑖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)=(</m:t>
                      </m:r>
                      <m:r>
                        <a:rPr lang="sl-SI" i="1" dirty="0" err="1" smtClean="0">
                          <a:latin typeface="Cambria Math" panose="02040503050406030204" pitchFamily="18" charset="0"/>
                        </a:rPr>
                        <m:t>𝑎𝑐</m:t>
                      </m:r>
                      <m:r>
                        <a:rPr lang="sl-SI" i="1" dirty="0" err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sl-SI" i="1" dirty="0" err="1" smtClean="0">
                          <a:latin typeface="Cambria Math" panose="02040503050406030204" pitchFamily="18" charset="0"/>
                        </a:rPr>
                        <m:t>𝑏𝑑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sl-SI" i="1" dirty="0" err="1">
                          <a:latin typeface="Cambria Math" panose="02040503050406030204" pitchFamily="18" charset="0"/>
                        </a:rPr>
                        <m:t>𝑎𝑑</m:t>
                      </m:r>
                      <m:r>
                        <a:rPr lang="sl-SI" i="1" dirty="0" err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sl-SI" i="1" dirty="0" err="1">
                          <a:latin typeface="Cambria Math" panose="02040503050406030204" pitchFamily="18" charset="0"/>
                        </a:rPr>
                        <m:t>𝑏𝑐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sl-SI" dirty="0"/>
              </a:p>
              <a:p>
                <a:r>
                  <a:rPr lang="sl-SI" dirty="0" smtClean="0"/>
                  <a:t>Lastnosti: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sl-SI" dirty="0" smtClean="0"/>
                  <a:t> – komutativnost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sl-S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sl-SI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 smtClean="0"/>
                  <a:t> – asociativnost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sl-SI" dirty="0" smtClean="0"/>
                  <a:t> – nevtralni element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sl-SI" dirty="0" smtClean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sl-SI" dirty="0" smtClean="0"/>
                  <a:t> – distributivnost 	</a:t>
                </a:r>
              </a:p>
              <a:p>
                <a:pPr marL="0" indent="0">
                  <a:buNone/>
                </a:pPr>
                <a:endParaRPr lang="sl-SI" sz="3000" b="1" dirty="0" smtClean="0"/>
              </a:p>
              <a:p>
                <a:pPr marL="0" indent="0">
                  <a:buNone/>
                </a:pPr>
                <a:r>
                  <a:rPr lang="sl-SI" sz="3000" b="1" dirty="0" smtClean="0"/>
                  <a:t>Potence imaginarne enote</a:t>
                </a:r>
                <a:endParaRPr lang="sl-SI" sz="30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ℕ</m:t>
                          </m:r>
                        </m:e>
                        <m:sub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sl-SI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=1;  </m:t>
                      </m:r>
                      <m:sSup>
                        <m:sSup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;  </m:t>
                      </m:r>
                      <m:sSup>
                        <m:sSup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=−1;  </m:t>
                      </m:r>
                      <m:sSup>
                        <m:sSup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sl-SI" dirty="0" smtClean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365125"/>
                <a:ext cx="11049000" cy="6124575"/>
              </a:xfrm>
              <a:blipFill>
                <a:blip r:embed="rId2"/>
                <a:stretch>
                  <a:fillRect l="-1269" t="-1393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58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074667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6. 3 KONJUGIRANO KOMPLEKSNO ŠTEVILO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1300"/>
                <a:ext cx="10515600" cy="5105400"/>
              </a:xfrm>
            </p:spPr>
            <p:txBody>
              <a:bodyPr anchor="ctr">
                <a:normAutofit/>
              </a:bodyPr>
              <a:lstStyle/>
              <a:p>
                <a:r>
                  <a:rPr lang="sl-SI" b="1" dirty="0" smtClean="0"/>
                  <a:t>Konjugirano vrednost </a:t>
                </a:r>
                <a:r>
                  <a:rPr lang="sl-SI" dirty="0"/>
                  <a:t>kompleksnega števila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𝑏𝑖</m:t>
                    </m:r>
                  </m:oMath>
                </a14:m>
                <a:r>
                  <a:rPr lang="sl-SI" dirty="0" smtClean="0"/>
                  <a:t> </a:t>
                </a:r>
                <a:r>
                  <a:rPr lang="sl-SI" dirty="0"/>
                  <a:t>dobimo tako, da spremenimo predznak pri imaginarnem delu.</a:t>
                </a:r>
              </a:p>
              <a:p>
                <a:r>
                  <a:rPr lang="sl-SI" dirty="0"/>
                  <a:t>Konjugirana vrednost števila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𝑏𝑖</m:t>
                    </m:r>
                  </m:oMath>
                </a14:m>
                <a:r>
                  <a:rPr lang="sl-SI" dirty="0" smtClean="0"/>
                  <a:t> je </a:t>
                </a:r>
                <a:r>
                  <a:rPr lang="sl-SI" dirty="0"/>
                  <a:t>število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𝑏𝑖</m:t>
                    </m:r>
                  </m:oMath>
                </a14:m>
                <a:endParaRPr lang="sl-SI" dirty="0"/>
              </a:p>
              <a:p>
                <a:r>
                  <a:rPr lang="sl-SI" b="1" dirty="0" smtClean="0"/>
                  <a:t>Lastnosti konjugiranja</a:t>
                </a:r>
                <a:r>
                  <a:rPr lang="sl-SI" dirty="0" smtClean="0"/>
                  <a:t>: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̿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sl-SI" b="0" i="0" smtClean="0">
                        <a:latin typeface="Cambria Math" panose="02040503050406030204" pitchFamily="18" charset="0"/>
                      </a:rPr>
                      <m:t>/</m:t>
                    </m:r>
                    <m:acc>
                      <m:accPr>
                        <m:chr m:val="̅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sl-SI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acc>
                    <m:r>
                      <a:rPr lang="sl-SI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sl-SI" dirty="0" smtClean="0"/>
                  <a:t> – </a:t>
                </a:r>
                <a:r>
                  <a:rPr lang="sl-SI" dirty="0" err="1" smtClean="0"/>
                  <a:t>idempotentnost</a:t>
                </a:r>
                <a:r>
                  <a:rPr lang="sl-SI" dirty="0" smtClean="0"/>
                  <a:t> 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acc>
                      <m:accPr>
                        <m:chr m:val="̅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sl-SI" dirty="0" smtClean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sl-SI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sl-SI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acc>
                      <m:accPr>
                        <m:chr m:val="̅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sl-SI" dirty="0" smtClean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=−</m:t>
                    </m:r>
                    <m:acc>
                      <m:accPr>
                        <m:chr m:val="̅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endParaRPr lang="sl-SI" dirty="0" smtClean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sl-SI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endParaRPr lang="sl-SI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sl-SI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sl-SI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sl-SI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r>
                      <a:rPr lang="sl-SI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̅"/>
                        <m:ctrlP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sl-S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𝑅𝑒</m:t>
                            </m:r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sl-SI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sl-SI" i="1">
                            <a:latin typeface="Cambria Math" panose="02040503050406030204" pitchFamily="18" charset="0"/>
                          </a:rPr>
                          <m:t>𝐼𝑚</m:t>
                        </m:r>
                        <m:r>
                          <a:rPr lang="sl-SI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sl-SI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sl-SI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sl-SI" dirty="0" smtClean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1300"/>
                <a:ext cx="10515600" cy="5105400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59</a:t>
            </a:fld>
            <a:endParaRPr lang="sl-SI"/>
          </a:p>
        </p:txBody>
      </p:sp>
      <p:pic>
        <p:nvPicPr>
          <p:cNvPr id="7" name="Slika 6"/>
          <p:cNvPicPr>
            <a:picLocks noChangeAspect="1"/>
          </p:cNvPicPr>
          <p:nvPr/>
        </p:nvPicPr>
        <p:blipFill rotWithShape="1">
          <a:blip r:embed="rId3"/>
          <a:srcRect l="11866" r="4545"/>
          <a:stretch/>
        </p:blipFill>
        <p:spPr>
          <a:xfrm>
            <a:off x="7759699" y="3293803"/>
            <a:ext cx="2763228" cy="295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395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8" t="11520" r="15670" b="33333"/>
          <a:stretch/>
        </p:blipFill>
        <p:spPr>
          <a:xfrm>
            <a:off x="6096000" y="133350"/>
            <a:ext cx="2209800" cy="2361128"/>
          </a:xfrm>
          <a:prstGeom prst="rect">
            <a:avLst/>
          </a:prstGeom>
        </p:spPr>
      </p:pic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6124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l-SI" sz="3000" b="1" dirty="0" smtClean="0"/>
              <a:t>Predstavitev na enotski krožnici</a:t>
            </a:r>
          </a:p>
          <a:p>
            <a:pPr marL="0" indent="0">
              <a:buNone/>
            </a:pPr>
            <a:endParaRPr lang="sl-SI" sz="9600" b="1" dirty="0"/>
          </a:p>
          <a:p>
            <a:pPr marL="0" indent="0">
              <a:buNone/>
            </a:pPr>
            <a:r>
              <a:rPr lang="sl-SI" sz="3000" b="1" dirty="0" smtClean="0"/>
              <a:t>Vrednosti kotnih funkcij za nekatere kote</a:t>
            </a:r>
            <a:endParaRPr lang="sl-SI" sz="3000" b="1" dirty="0"/>
          </a:p>
          <a:p>
            <a:pPr marL="0" indent="0">
              <a:buNone/>
            </a:pPr>
            <a:endParaRPr lang="sl-SI" dirty="0"/>
          </a:p>
        </p:txBody>
      </p:sp>
      <p:sp>
        <p:nvSpPr>
          <p:cNvPr id="5" name="Označba mesta številke diapoz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6</a:t>
            </a:fld>
            <a:endParaRPr lang="sl-SI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4369643"/>
                  </p:ext>
                </p:extLst>
              </p:nvPr>
            </p:nvGraphicFramePr>
            <p:xfrm>
              <a:off x="838200" y="2777044"/>
              <a:ext cx="10515600" cy="3642806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657259">
                      <a:extLst>
                        <a:ext uri="{9D8B030D-6E8A-4147-A177-3AD203B41FA5}">
                          <a16:colId xmlns:a16="http://schemas.microsoft.com/office/drawing/2014/main" val="3834507327"/>
                        </a:ext>
                      </a:extLst>
                    </a:gridCol>
                    <a:gridCol w="2162007">
                      <a:extLst>
                        <a:ext uri="{9D8B030D-6E8A-4147-A177-3AD203B41FA5}">
                          <a16:colId xmlns:a16="http://schemas.microsoft.com/office/drawing/2014/main" val="4257939317"/>
                        </a:ext>
                      </a:extLst>
                    </a:gridCol>
                    <a:gridCol w="2258751">
                      <a:extLst>
                        <a:ext uri="{9D8B030D-6E8A-4147-A177-3AD203B41FA5}">
                          <a16:colId xmlns:a16="http://schemas.microsoft.com/office/drawing/2014/main" val="1086686151"/>
                        </a:ext>
                      </a:extLst>
                    </a:gridCol>
                    <a:gridCol w="2244029">
                      <a:extLst>
                        <a:ext uri="{9D8B030D-6E8A-4147-A177-3AD203B41FA5}">
                          <a16:colId xmlns:a16="http://schemas.microsoft.com/office/drawing/2014/main" val="375301734"/>
                        </a:ext>
                      </a:extLst>
                    </a:gridCol>
                    <a:gridCol w="2193554">
                      <a:extLst>
                        <a:ext uri="{9D8B030D-6E8A-4147-A177-3AD203B41FA5}">
                          <a16:colId xmlns:a16="http://schemas.microsoft.com/office/drawing/2014/main" val="939872292"/>
                        </a:ext>
                      </a:extLst>
                    </a:gridCol>
                  </a:tblGrid>
                  <a:tr h="23304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l-SI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sl-SI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sl-SI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sl-SI" sz="2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sl-SI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sl-SI" sz="2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sl-SI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sl-SI" sz="2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sl-SI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sl-SI" sz="2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sl-SI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sl-SI" sz="2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tan</m:t>
                                    </m:r>
                                  </m:fName>
                                  <m:e>
                                    <m:r>
                                      <a:rPr lang="sl-SI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sl-SI" sz="2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sl-SI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sl-SI" sz="2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cot</m:t>
                                    </m:r>
                                  </m:fName>
                                  <m:e>
                                    <m:r>
                                      <a:rPr lang="sl-SI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sl-SI" sz="2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74751896"/>
                      </a:ext>
                    </a:extLst>
                  </a:tr>
                  <a:tr h="23304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sl-SI" sz="24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0°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l-SI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sl-SI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l-SI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sl-SI" sz="2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l-SI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sl-SI" sz="2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sl-SI" sz="2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/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65714891"/>
                      </a:ext>
                    </a:extLst>
                  </a:tr>
                  <a:tr h="49026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sl-SI" sz="24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30°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sl-SI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sl-SI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sl-SI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sl-SI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sl-SI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sl-SI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sl-SI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sl-SI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sl-SI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sl-SI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sl-SI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sl-SI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sl-SI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sl-SI" sz="2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sl-SI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sl-SI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sl-SI" sz="2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65096985"/>
                      </a:ext>
                    </a:extLst>
                  </a:tr>
                  <a:tr h="48944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sl-SI" sz="24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45°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sl-SI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sl-SI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sl-SI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sl-SI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sl-SI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sl-SI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sl-SI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sl-SI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sl-SI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sl-SI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l-SI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sl-SI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l-SI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sl-SI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45252754"/>
                      </a:ext>
                    </a:extLst>
                  </a:tr>
                  <a:tr h="49026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sl-SI" sz="2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60°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sl-SI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sl-SI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sl-SI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sl-SI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sl-SI" sz="2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sl-SI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sl-SI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sl-SI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sl-SI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sl-SI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sl-SI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sl-SI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sl-SI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sl-SI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sl-SI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sl-SI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sl-SI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60807273"/>
                      </a:ext>
                    </a:extLst>
                  </a:tr>
                  <a:tr h="23304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sl-SI" sz="2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90°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l-SI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sl-SI" sz="2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l-SI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sl-SI" sz="2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sl-SI" sz="24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/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l-SI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sl-SI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490376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4369643"/>
                  </p:ext>
                </p:extLst>
              </p:nvPr>
            </p:nvGraphicFramePr>
            <p:xfrm>
              <a:off x="838200" y="2777044"/>
              <a:ext cx="10515600" cy="3642806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657259">
                      <a:extLst>
                        <a:ext uri="{9D8B030D-6E8A-4147-A177-3AD203B41FA5}">
                          <a16:colId xmlns:a16="http://schemas.microsoft.com/office/drawing/2014/main" val="3834507327"/>
                        </a:ext>
                      </a:extLst>
                    </a:gridCol>
                    <a:gridCol w="2162007">
                      <a:extLst>
                        <a:ext uri="{9D8B030D-6E8A-4147-A177-3AD203B41FA5}">
                          <a16:colId xmlns:a16="http://schemas.microsoft.com/office/drawing/2014/main" val="4257939317"/>
                        </a:ext>
                      </a:extLst>
                    </a:gridCol>
                    <a:gridCol w="2258751">
                      <a:extLst>
                        <a:ext uri="{9D8B030D-6E8A-4147-A177-3AD203B41FA5}">
                          <a16:colId xmlns:a16="http://schemas.microsoft.com/office/drawing/2014/main" val="1086686151"/>
                        </a:ext>
                      </a:extLst>
                    </a:gridCol>
                    <a:gridCol w="2244029">
                      <a:extLst>
                        <a:ext uri="{9D8B030D-6E8A-4147-A177-3AD203B41FA5}">
                          <a16:colId xmlns:a16="http://schemas.microsoft.com/office/drawing/2014/main" val="375301734"/>
                        </a:ext>
                      </a:extLst>
                    </a:gridCol>
                    <a:gridCol w="2193554">
                      <a:extLst>
                        <a:ext uri="{9D8B030D-6E8A-4147-A177-3AD203B41FA5}">
                          <a16:colId xmlns:a16="http://schemas.microsoft.com/office/drawing/2014/main" val="939872292"/>
                        </a:ext>
                      </a:extLst>
                    </a:gridCol>
                  </a:tblGrid>
                  <a:tr h="391351"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68" t="-1563" r="-535294" b="-876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6901" t="-1563" r="-310141" b="-876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9272" t="-1563" r="-196765" b="-876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1467" t="-1563" r="-98370" b="-876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79722" t="-1563" r="-556" b="-8765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74751896"/>
                      </a:ext>
                    </a:extLst>
                  </a:tr>
                  <a:tr h="39135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sl-SI" sz="24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0°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6901" t="-100000" r="-310141" b="-76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9272" t="-100000" r="-196765" b="-76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1467" t="-100000" r="-98370" b="-76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sl-SI" sz="2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/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65714891"/>
                      </a:ext>
                    </a:extLst>
                  </a:tr>
                  <a:tr h="8233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sl-SI" sz="24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30°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6901" t="-96296" r="-310141" b="-26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9272" t="-96296" r="-196765" b="-26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1467" t="-96296" r="-98370" b="-26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79722" t="-96296" r="-556" b="-2674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5096985"/>
                      </a:ext>
                    </a:extLst>
                  </a:tr>
                  <a:tr h="82207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sl-SI" sz="24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45°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6901" t="-196296" r="-310141" b="-16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9272" t="-196296" r="-196765" b="-16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1467" t="-196296" r="-98370" b="-16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79722" t="-196296" r="-556" b="-1674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5252754"/>
                      </a:ext>
                    </a:extLst>
                  </a:tr>
                  <a:tr h="8233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sl-SI" sz="2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60°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6901" t="-294118" r="-310141" b="-66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9272" t="-294118" r="-196765" b="-66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1467" t="-294118" r="-98370" b="-66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79722" t="-294118" r="-556" b="-66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0807273"/>
                      </a:ext>
                    </a:extLst>
                  </a:tr>
                  <a:tr h="39135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sl-SI" sz="2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90°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6901" t="-837500" r="-310141" b="-40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9272" t="-837500" r="-196765" b="-40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sl-SI" sz="24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/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79722" t="-837500" r="-556" b="-40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4903767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297126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3640" y="3727450"/>
            <a:ext cx="3524250" cy="2524125"/>
          </a:xfrm>
          <a:prstGeom prst="rect">
            <a:avLst/>
          </a:prstGeom>
        </p:spPr>
      </p:pic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6. 4 ABSOLUTNA VREDNOST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1300"/>
                <a:ext cx="10515600" cy="5105400"/>
              </a:xfrm>
            </p:spPr>
            <p:txBody>
              <a:bodyPr anchor="ctr">
                <a:normAutofit/>
              </a:bodyPr>
              <a:lstStyle/>
              <a:p>
                <a:r>
                  <a:rPr lang="sl-SI" b="1" dirty="0" smtClean="0"/>
                  <a:t>Absolutna vrednost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sl-SI" dirty="0" smtClean="0"/>
                  <a:t> kompleksnega števila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𝑏𝑖</m:t>
                    </m:r>
                  </m:oMath>
                </a14:m>
                <a:r>
                  <a:rPr lang="sl-SI" dirty="0" smtClean="0"/>
                  <a:t> je:</a:t>
                </a:r>
                <a:endParaRPr lang="sl-SI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̅"/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rad>
                    </m:oMath>
                  </m:oMathPara>
                </a14:m>
                <a:endParaRPr lang="sl-SI" dirty="0"/>
              </a:p>
              <a:p>
                <a:r>
                  <a:rPr lang="sl-SI" dirty="0" smtClean="0"/>
                  <a:t>Geometrijsko je </a:t>
                </a:r>
                <a:r>
                  <a:rPr lang="sl-SI" dirty="0"/>
                  <a:t>a</a:t>
                </a:r>
                <a:r>
                  <a:rPr lang="sl-SI" dirty="0" smtClean="0"/>
                  <a:t>bsolutna </a:t>
                </a:r>
                <a:r>
                  <a:rPr lang="sl-SI" dirty="0"/>
                  <a:t>vrednost kompleksnega števila z </a:t>
                </a:r>
                <a:r>
                  <a:rPr lang="sl-SI" dirty="0" smtClean="0"/>
                  <a:t>oddaljenost </a:t>
                </a:r>
                <a:r>
                  <a:rPr lang="sl-SI" dirty="0"/>
                  <a:t>točke, ki predstavlja to število v kompleksni ravnini, od izhodišča koordinatnega sistema. To je hkrati tudi dolžina krajevnega vektorja, ki ponazarja to število v kompleksni ravnini</a:t>
                </a:r>
                <a:r>
                  <a:rPr lang="sl-SI" dirty="0" smtClean="0"/>
                  <a:t>.</a:t>
                </a:r>
              </a:p>
              <a:p>
                <a:r>
                  <a:rPr lang="sl-SI" b="1" dirty="0" smtClean="0"/>
                  <a:t>Lastnosti absolutne vrednosti</a:t>
                </a:r>
                <a:r>
                  <a:rPr lang="sl-SI" dirty="0" smtClean="0"/>
                  <a:t>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sl-SI" b="0" dirty="0" smtClean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=0⇔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sl-SI" b="0" dirty="0" smtClean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</m:d>
                  </m:oMath>
                </a14:m>
                <a:endParaRPr lang="sl-SI" b="0" dirty="0" smtClean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|"/>
                        <m:endChr m:val="|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sl-SI" b="0" dirty="0" smtClean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l-SI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l-SI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sl-SI" dirty="0" smtClean="0"/>
                  <a:t> – trikotniška neenakost</a:t>
                </a: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1300"/>
                <a:ext cx="10515600" cy="5105400"/>
              </a:xfrm>
              <a:blipFill>
                <a:blip r:embed="rId3"/>
                <a:stretch>
                  <a:fillRect l="-1043" t="-1792" b="-2628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60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0216661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6. 5 DELJENJE KOMPLEKSNIH ŠTEVIL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1300"/>
                <a:ext cx="10515600" cy="5105400"/>
              </a:xfrm>
            </p:spPr>
            <p:txBody>
              <a:bodyPr anchor="ctr">
                <a:normAutofit/>
              </a:bodyPr>
              <a:lstStyle/>
              <a:p>
                <a:r>
                  <a:rPr lang="sl-SI" dirty="0" smtClean="0"/>
                  <a:t>Pri </a:t>
                </a:r>
                <a:r>
                  <a:rPr lang="sl-SI" b="1" dirty="0"/>
                  <a:t>deljenju</a:t>
                </a:r>
                <a:r>
                  <a:rPr lang="sl-SI" dirty="0"/>
                  <a:t> kompleksnih števil si pomagamo tako, da deljenje zapišemo v obliki ulomka in potem števec in imenovalec pomnožimo s konjugirano vrednostjo imenovalca</a:t>
                </a:r>
                <a:r>
                  <a:rPr lang="sl-SI" dirty="0" smtClean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l-SI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sl-SI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sl-SI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sl-SI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l-SI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sl-SI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sl-SI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̅"/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num>
                        <m:den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̅"/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den>
                      </m:f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l-SI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sl-SI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sl-SI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num>
                        <m:den>
                          <m:sSup>
                            <m:sSupPr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sl-SI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𝑎𝑑</m:t>
                          </m:r>
                        </m:num>
                        <m:den>
                          <m:sSup>
                            <m:sSupPr>
                              <m:ctrlPr>
                                <a:rPr lang="sl-SI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sl-SI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sl-SI" dirty="0"/>
              </a:p>
              <a:p>
                <a:r>
                  <a:rPr lang="sl-SI" dirty="0" smtClean="0"/>
                  <a:t>Za konjugiranje in absolutno vrednost količnika velja: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:</m:t>
                    </m:r>
                    <m:acc>
                      <m:accPr>
                        <m:chr m:val="̅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sl-SI" dirty="0" smtClean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sl-SI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sl-SI" dirty="0" smtClean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1300"/>
                <a:ext cx="10515600" cy="5105400"/>
              </a:xfrm>
              <a:blipFill>
                <a:blip r:embed="rId2"/>
                <a:stretch>
                  <a:fillRect l="-1043" r="-1739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61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6209372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7 EKSPONENTNA IN LOGARITEMSKA FUNKCIJA</a:t>
            </a:r>
            <a:endParaRPr lang="sl-SI" b="1" dirty="0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62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908538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1. 2 KOTNE FUNKCIJE KOTOV DO 360°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4465510" y="1244600"/>
                <a:ext cx="6888290" cy="5111750"/>
              </a:xfrm>
            </p:spPr>
            <p:txBody>
              <a:bodyPr/>
              <a:lstStyle/>
              <a:p>
                <a:r>
                  <a:rPr lang="sl-SI" b="1" dirty="0" smtClean="0"/>
                  <a:t>Sinus</a:t>
                </a:r>
                <a:r>
                  <a:rPr lang="sl-SI" dirty="0" smtClean="0"/>
                  <a:t> kota je enak ordinati točke (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sl-SI" dirty="0" smtClean="0"/>
                  <a:t>),  v kateri premični krak seka enotsko krožnico.</a:t>
                </a:r>
              </a:p>
              <a:p>
                <a:pPr>
                  <a:spcBef>
                    <a:spcPts val="600"/>
                  </a:spcBef>
                </a:pPr>
                <a:r>
                  <a:rPr lang="sl-SI" b="1" dirty="0" smtClean="0"/>
                  <a:t>Kosinus</a:t>
                </a:r>
                <a:r>
                  <a:rPr lang="sl-SI" dirty="0" smtClean="0"/>
                  <a:t> kota je enak abscisi točke (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sl-SI" dirty="0" smtClean="0"/>
                  <a:t>), v kateri premični krak seka enotsko krožnico.</a:t>
                </a:r>
              </a:p>
              <a:p>
                <a:pPr>
                  <a:spcBef>
                    <a:spcPts val="600"/>
                  </a:spcBef>
                </a:pPr>
                <a:r>
                  <a:rPr lang="sl-SI" b="1" dirty="0" smtClean="0"/>
                  <a:t>Tangens</a:t>
                </a:r>
                <a:r>
                  <a:rPr lang="sl-SI" dirty="0" smtClean="0"/>
                  <a:t> kota je enak ordinati točke (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sl-SI" dirty="0" smtClean="0"/>
                  <a:t>), v kateri nosilka premičnega kraka seka navpično premico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sl-SI" dirty="0" smtClean="0"/>
                  <a:t>.</a:t>
                </a:r>
              </a:p>
              <a:p>
                <a:r>
                  <a:rPr lang="sl-SI" b="1" dirty="0" smtClean="0"/>
                  <a:t>Kotangens</a:t>
                </a:r>
                <a:r>
                  <a:rPr lang="sl-SI" dirty="0" smtClean="0"/>
                  <a:t> kota je abscisa točke (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sl-SI" dirty="0" smtClean="0"/>
                  <a:t>), v kateri nosilka premičnega kraka kota seka vodoravno premico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sl-SI" dirty="0" smtClean="0"/>
                  <a:t>.</a:t>
                </a: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65510" y="1244600"/>
                <a:ext cx="6888290" cy="5111750"/>
              </a:xfrm>
              <a:blipFill>
                <a:blip r:embed="rId2"/>
                <a:stretch>
                  <a:fillRect l="-1593" t="-1907" r="-1062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7</a:t>
            </a:fld>
            <a:endParaRPr lang="sl-SI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7" t="11052" r="16667" b="3762"/>
          <a:stretch/>
        </p:blipFill>
        <p:spPr>
          <a:xfrm>
            <a:off x="814422" y="1381221"/>
            <a:ext cx="3627310" cy="37495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6140839"/>
                  </p:ext>
                </p:extLst>
              </p:nvPr>
            </p:nvGraphicFramePr>
            <p:xfrm>
              <a:off x="814422" y="5559617"/>
              <a:ext cx="10094880" cy="1174053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018976">
                      <a:extLst>
                        <a:ext uri="{9D8B030D-6E8A-4147-A177-3AD203B41FA5}">
                          <a16:colId xmlns:a16="http://schemas.microsoft.com/office/drawing/2014/main" val="520060309"/>
                        </a:ext>
                      </a:extLst>
                    </a:gridCol>
                    <a:gridCol w="2018976">
                      <a:extLst>
                        <a:ext uri="{9D8B030D-6E8A-4147-A177-3AD203B41FA5}">
                          <a16:colId xmlns:a16="http://schemas.microsoft.com/office/drawing/2014/main" val="2682365684"/>
                        </a:ext>
                      </a:extLst>
                    </a:gridCol>
                    <a:gridCol w="2018976">
                      <a:extLst>
                        <a:ext uri="{9D8B030D-6E8A-4147-A177-3AD203B41FA5}">
                          <a16:colId xmlns:a16="http://schemas.microsoft.com/office/drawing/2014/main" val="1700846876"/>
                        </a:ext>
                      </a:extLst>
                    </a:gridCol>
                    <a:gridCol w="2018976">
                      <a:extLst>
                        <a:ext uri="{9D8B030D-6E8A-4147-A177-3AD203B41FA5}">
                          <a16:colId xmlns:a16="http://schemas.microsoft.com/office/drawing/2014/main" val="3816743346"/>
                        </a:ext>
                      </a:extLst>
                    </a:gridCol>
                    <a:gridCol w="2018976">
                      <a:extLst>
                        <a:ext uri="{9D8B030D-6E8A-4147-A177-3AD203B41FA5}">
                          <a16:colId xmlns:a16="http://schemas.microsoft.com/office/drawing/2014/main" val="4183953184"/>
                        </a:ext>
                      </a:extLst>
                    </a:gridCol>
                  </a:tblGrid>
                  <a:tr h="387286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l-SI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sl-SI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l-SI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0°→90°</m:t>
                                </m:r>
                              </m:oMath>
                            </m:oMathPara>
                          </a14:m>
                          <a:endParaRPr lang="sl-SI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l-SI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90°→180°</m:t>
                                </m:r>
                              </m:oMath>
                            </m:oMathPara>
                          </a14:m>
                          <a:endParaRPr lang="sl-SI" sz="2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l-SI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180°→270°</m:t>
                                </m:r>
                              </m:oMath>
                            </m:oMathPara>
                          </a14:m>
                          <a:endParaRPr lang="sl-SI" sz="2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l-SI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270°→360°</m:t>
                                </m:r>
                              </m:oMath>
                            </m:oMathPara>
                          </a14:m>
                          <a:endParaRPr lang="sl-SI" sz="2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6374637"/>
                      </a:ext>
                    </a:extLst>
                  </a:tr>
                  <a:tr h="387286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l-SI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𝑠𝑖𝑛</m:t>
                                </m:r>
                              </m:oMath>
                            </m:oMathPara>
                          </a14:m>
                          <a:endParaRPr lang="sl-SI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l-SI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0→1</m:t>
                                </m:r>
                              </m:oMath>
                            </m:oMathPara>
                          </a14:m>
                          <a:endParaRPr lang="sl-SI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l-SI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1→0</m:t>
                                </m:r>
                              </m:oMath>
                            </m:oMathPara>
                          </a14:m>
                          <a:endParaRPr lang="sl-SI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l-SI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0→−1</m:t>
                                </m:r>
                              </m:oMath>
                            </m:oMathPara>
                          </a14:m>
                          <a:endParaRPr lang="sl-SI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l-SI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−1→0</m:t>
                                </m:r>
                              </m:oMath>
                            </m:oMathPara>
                          </a14:m>
                          <a:endParaRPr lang="sl-SI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49080358"/>
                      </a:ext>
                    </a:extLst>
                  </a:tr>
                  <a:tr h="387286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l-SI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𝑐𝑜𝑠</m:t>
                                </m:r>
                              </m:oMath>
                            </m:oMathPara>
                          </a14:m>
                          <a:endParaRPr lang="sl-SI" sz="2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l-SI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1→0</m:t>
                                </m:r>
                              </m:oMath>
                            </m:oMathPara>
                          </a14:m>
                          <a:endParaRPr lang="sl-SI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l-SI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0→−1</m:t>
                                </m:r>
                              </m:oMath>
                            </m:oMathPara>
                          </a14:m>
                          <a:endParaRPr lang="sl-SI" sz="2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l-SI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−1→0</m:t>
                                </m:r>
                              </m:oMath>
                            </m:oMathPara>
                          </a14:m>
                          <a:endParaRPr lang="sl-SI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l-SI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0→1</m:t>
                                </m:r>
                              </m:oMath>
                            </m:oMathPara>
                          </a14:m>
                          <a:endParaRPr lang="sl-SI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764961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6140839"/>
                  </p:ext>
                </p:extLst>
              </p:nvPr>
            </p:nvGraphicFramePr>
            <p:xfrm>
              <a:off x="814422" y="5559617"/>
              <a:ext cx="10094880" cy="1174053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018976">
                      <a:extLst>
                        <a:ext uri="{9D8B030D-6E8A-4147-A177-3AD203B41FA5}">
                          <a16:colId xmlns:a16="http://schemas.microsoft.com/office/drawing/2014/main" val="520060309"/>
                        </a:ext>
                      </a:extLst>
                    </a:gridCol>
                    <a:gridCol w="2018976">
                      <a:extLst>
                        <a:ext uri="{9D8B030D-6E8A-4147-A177-3AD203B41FA5}">
                          <a16:colId xmlns:a16="http://schemas.microsoft.com/office/drawing/2014/main" val="2682365684"/>
                        </a:ext>
                      </a:extLst>
                    </a:gridCol>
                    <a:gridCol w="2018976">
                      <a:extLst>
                        <a:ext uri="{9D8B030D-6E8A-4147-A177-3AD203B41FA5}">
                          <a16:colId xmlns:a16="http://schemas.microsoft.com/office/drawing/2014/main" val="1700846876"/>
                        </a:ext>
                      </a:extLst>
                    </a:gridCol>
                    <a:gridCol w="2018976">
                      <a:extLst>
                        <a:ext uri="{9D8B030D-6E8A-4147-A177-3AD203B41FA5}">
                          <a16:colId xmlns:a16="http://schemas.microsoft.com/office/drawing/2014/main" val="3816743346"/>
                        </a:ext>
                      </a:extLst>
                    </a:gridCol>
                    <a:gridCol w="2018976">
                      <a:extLst>
                        <a:ext uri="{9D8B030D-6E8A-4147-A177-3AD203B41FA5}">
                          <a16:colId xmlns:a16="http://schemas.microsoft.com/office/drawing/2014/main" val="4183953184"/>
                        </a:ext>
                      </a:extLst>
                    </a:gridCol>
                  </a:tblGrid>
                  <a:tr h="391351"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" t="-3125" r="-401208" b="-204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3125" r="-300000" b="-204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04" t="-3125" r="-200906" b="-204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99699" t="-3125" r="-100301" b="-204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906" t="-3125" r="-604" b="-2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6374637"/>
                      </a:ext>
                    </a:extLst>
                  </a:tr>
                  <a:tr h="391351"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" t="-101538" r="-401208" b="-1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101538" r="-300000" b="-1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04" t="-101538" r="-200906" b="-1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99699" t="-101538" r="-100301" b="-1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906" t="-101538" r="-604" b="-101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9080358"/>
                      </a:ext>
                    </a:extLst>
                  </a:tr>
                  <a:tr h="391351"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" t="-204688" r="-401208" b="-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204688" r="-300000" b="-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04" t="-204688" r="-200906" b="-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99699" t="-204688" r="-100301" b="-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906" t="-204688" r="-604" b="-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7649618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36861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5"/>
                <a:ext cx="10515600" cy="61118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sl-SI" sz="3000" b="1" dirty="0" smtClean="0"/>
                  <a:t>Zveze med vrednostmi iste kotne funkcije</a:t>
                </a:r>
              </a:p>
              <a:p>
                <a:r>
                  <a:rPr lang="sl-SI" b="1" i="1" dirty="0"/>
                  <a:t>TOPI KOTI (90°—180°)</a:t>
                </a:r>
                <a:endParaRPr lang="sl-SI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l-SI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sl-SI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180°−</m:t>
                              </m:r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sl-SI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l-SI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sl-SI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l-SI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sl-SI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180°−</m:t>
                              </m:r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sl-SI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sl-SI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sl-SI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l-SI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sl-SI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180°−</m:t>
                              </m:r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sl-SI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sl-SI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sl-SI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l-SI">
                              <a:latin typeface="Cambria Math" panose="02040503050406030204" pitchFamily="18" charset="0"/>
                            </a:rPr>
                            <m:t>cot</m:t>
                          </m:r>
                        </m:fName>
                        <m:e>
                          <m:d>
                            <m:dPr>
                              <m:ctrlPr>
                                <a:rPr lang="sl-SI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180°−</m:t>
                              </m:r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sl-SI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sl-SI">
                              <a:latin typeface="Cambria Math" panose="02040503050406030204" pitchFamily="18" charset="0"/>
                            </a:rPr>
                            <m:t>cot</m:t>
                          </m:r>
                        </m:fName>
                        <m:e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sl-SI" dirty="0"/>
              </a:p>
              <a:p>
                <a:r>
                  <a:rPr lang="sl-SI" b="1" i="1" dirty="0"/>
                  <a:t>KOTI MED 180° IN 270°</a:t>
                </a:r>
                <a:endParaRPr lang="sl-SI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l-SI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sl-SI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180°+</m:t>
                              </m:r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sl-SI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sl-SI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sl-SI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l-SI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sl-SI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180°+</m:t>
                              </m:r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sl-SI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sl-SI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sl-SI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l-SI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sl-SI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180°+</m:t>
                              </m:r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sl-SI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l-SI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sl-SI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l-SI">
                              <a:latin typeface="Cambria Math" panose="02040503050406030204" pitchFamily="18" charset="0"/>
                            </a:rPr>
                            <m:t>cot</m:t>
                          </m:r>
                        </m:fName>
                        <m:e>
                          <m:d>
                            <m:dPr>
                              <m:ctrlPr>
                                <a:rPr lang="sl-SI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180°+</m:t>
                              </m:r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sl-SI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l-SI">
                              <a:latin typeface="Cambria Math" panose="02040503050406030204" pitchFamily="18" charset="0"/>
                            </a:rPr>
                            <m:t>cot</m:t>
                          </m:r>
                        </m:fName>
                        <m:e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sl-SI" dirty="0"/>
              </a:p>
              <a:p>
                <a:r>
                  <a:rPr lang="sl-SI" b="1" i="1" dirty="0"/>
                  <a:t>KOTI MED 270° IN 360°</a:t>
                </a:r>
                <a:endParaRPr lang="sl-SI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l-SI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sl-SI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360°−</m:t>
                              </m:r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sl-SI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sl-SI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sl-SI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l-SI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sl-SI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360°−</m:t>
                              </m:r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sl-SI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l-SI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sl-SI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l-SI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sl-SI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360°−</m:t>
                              </m:r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sl-SI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sl-SI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sl-SI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l-SI">
                              <a:latin typeface="Cambria Math" panose="02040503050406030204" pitchFamily="18" charset="0"/>
                            </a:rPr>
                            <m:t>cot</m:t>
                          </m:r>
                        </m:fName>
                        <m:e>
                          <m:d>
                            <m:dPr>
                              <m:ctrlPr>
                                <a:rPr lang="sl-SI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360°−</m:t>
                              </m:r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sl-SI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sl-SI">
                              <a:latin typeface="Cambria Math" panose="02040503050406030204" pitchFamily="18" charset="0"/>
                            </a:rPr>
                            <m:t>cot</m:t>
                          </m:r>
                        </m:fName>
                        <m:e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5"/>
                <a:ext cx="10515600" cy="6111875"/>
              </a:xfrm>
              <a:blipFill>
                <a:blip r:embed="rId2"/>
                <a:stretch>
                  <a:fillRect l="-1391" t="-1994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8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642585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1. 3 TOČKE, PREMICE IN RAVNINE V PROSTORU</a:t>
            </a:r>
            <a:endParaRPr lang="sl-SI" b="1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2"/>
          </a:xfrm>
        </p:spPr>
        <p:txBody>
          <a:bodyPr>
            <a:normAutofit lnSpcReduction="10000"/>
          </a:bodyPr>
          <a:lstStyle/>
          <a:p>
            <a:r>
              <a:rPr lang="sl-SI" dirty="0"/>
              <a:t>Tri </a:t>
            </a:r>
            <a:r>
              <a:rPr lang="sl-SI" dirty="0" err="1"/>
              <a:t>nekolinearne</a:t>
            </a:r>
            <a:r>
              <a:rPr lang="sl-SI" dirty="0"/>
              <a:t> točke določajo natanko eno ravnino</a:t>
            </a:r>
            <a:r>
              <a:rPr lang="sl-SI" dirty="0" smtClean="0"/>
              <a:t>.</a:t>
            </a:r>
          </a:p>
          <a:p>
            <a:r>
              <a:rPr lang="sl-SI" dirty="0" smtClean="0"/>
              <a:t>Ravnina je enolično določena:</a:t>
            </a:r>
          </a:p>
          <a:p>
            <a:pPr lvl="1"/>
            <a:r>
              <a:rPr lang="sl-SI" b="1" dirty="0"/>
              <a:t>s premico in točko, ki ne leži na tej </a:t>
            </a:r>
            <a:r>
              <a:rPr lang="sl-SI" b="1" dirty="0" smtClean="0"/>
              <a:t>premici,</a:t>
            </a:r>
          </a:p>
          <a:p>
            <a:pPr lvl="1"/>
            <a:r>
              <a:rPr lang="sl-SI" b="1" dirty="0" smtClean="0"/>
              <a:t>z </a:t>
            </a:r>
            <a:r>
              <a:rPr lang="sl-SI" b="1" dirty="0"/>
              <a:t>dvema sekajočima se </a:t>
            </a:r>
            <a:r>
              <a:rPr lang="sl-SI" b="1" dirty="0" smtClean="0"/>
              <a:t>premicama,</a:t>
            </a:r>
          </a:p>
          <a:p>
            <a:pPr lvl="1"/>
            <a:r>
              <a:rPr lang="sl-SI" b="1" dirty="0" smtClean="0"/>
              <a:t>z </a:t>
            </a:r>
            <a:r>
              <a:rPr lang="sl-SI" b="1" dirty="0"/>
              <a:t>dvema različnima vzporednicama.</a:t>
            </a:r>
          </a:p>
          <a:p>
            <a:r>
              <a:rPr lang="sl-SI" dirty="0"/>
              <a:t>Točke, ki ležijo v isti ravnini, imenujemo </a:t>
            </a:r>
            <a:r>
              <a:rPr lang="sl-SI" b="1" dirty="0" err="1"/>
              <a:t>koplanarne</a:t>
            </a:r>
            <a:r>
              <a:rPr lang="sl-SI" b="1" dirty="0"/>
              <a:t> točke</a:t>
            </a:r>
            <a:r>
              <a:rPr lang="sl-SI" dirty="0"/>
              <a:t>. </a:t>
            </a:r>
            <a:r>
              <a:rPr lang="sl-SI" dirty="0" smtClean="0"/>
              <a:t>Točke</a:t>
            </a:r>
            <a:r>
              <a:rPr lang="sl-SI" dirty="0"/>
              <a:t>, ki ne ležijo v isti ravnini, imenujemo </a:t>
            </a:r>
            <a:r>
              <a:rPr lang="sl-SI" b="1" dirty="0" err="1"/>
              <a:t>nekoplanarne</a:t>
            </a:r>
            <a:r>
              <a:rPr lang="sl-SI" b="1" dirty="0"/>
              <a:t> točke</a:t>
            </a:r>
            <a:r>
              <a:rPr lang="sl-SI" dirty="0" smtClean="0"/>
              <a:t>.</a:t>
            </a:r>
          </a:p>
          <a:p>
            <a:r>
              <a:rPr lang="sl-SI" dirty="0"/>
              <a:t>Premica, ki ima z ravnino skupni dve različni točki, leži v tej ravnini.</a:t>
            </a:r>
          </a:p>
          <a:p>
            <a:r>
              <a:rPr lang="sl-SI" dirty="0" smtClean="0"/>
              <a:t>Presek dveh različnih ravnin, ki imata skupno vsaj eno točko, je premica.</a:t>
            </a:r>
          </a:p>
          <a:p>
            <a:r>
              <a:rPr lang="sl-SI" dirty="0" smtClean="0"/>
              <a:t>Ravnina razdeli prostor na dva </a:t>
            </a:r>
            <a:r>
              <a:rPr lang="sl-SI" b="1" dirty="0" err="1" smtClean="0"/>
              <a:t>polprostora</a:t>
            </a:r>
            <a:r>
              <a:rPr lang="sl-SI" dirty="0" smtClean="0"/>
              <a:t>. Dana ravnina je njun </a:t>
            </a:r>
            <a:r>
              <a:rPr lang="sl-SI" b="1" dirty="0" smtClean="0"/>
              <a:t>rob</a:t>
            </a:r>
            <a:r>
              <a:rPr lang="sl-SI" dirty="0" smtClean="0"/>
              <a:t>.</a:t>
            </a:r>
            <a:endParaRPr lang="sl-SI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9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16019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isar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isar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683</TotalTime>
  <Words>8828</Words>
  <Application>Microsoft Office PowerPoint</Application>
  <PresentationFormat>Širokozaslonsko</PresentationFormat>
  <Paragraphs>539</Paragraphs>
  <Slides>62</Slides>
  <Notes>0</Notes>
  <HiddenSlides>0</HiddenSlides>
  <MMClips>0</MMClips>
  <ScaleCrop>false</ScaleCrop>
  <HeadingPairs>
    <vt:vector size="6" baseType="variant">
      <vt:variant>
        <vt:lpstr>Uporabljene pisave</vt:lpstr>
      </vt:variant>
      <vt:variant>
        <vt:i4>7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62</vt:i4>
      </vt:variant>
    </vt:vector>
  </HeadingPairs>
  <TitlesOfParts>
    <vt:vector size="70" baseType="lpstr">
      <vt:lpstr>Arial</vt:lpstr>
      <vt:lpstr>Calibri</vt:lpstr>
      <vt:lpstr>Calibri Light</vt:lpstr>
      <vt:lpstr>Cambria Math</vt:lpstr>
      <vt:lpstr>MathJax_Math</vt:lpstr>
      <vt:lpstr>Times New Roman</vt:lpstr>
      <vt:lpstr>Wingdings</vt:lpstr>
      <vt:lpstr>Officeova tema</vt:lpstr>
      <vt:lpstr>MATEMATIKA</vt:lpstr>
      <vt:lpstr>VSEBINA</vt:lpstr>
      <vt:lpstr>1 VEKTORJI</vt:lpstr>
      <vt:lpstr>1. 1 KOTNE FUNKCIJE OSTRIH KOTOV</vt:lpstr>
      <vt:lpstr>PowerPointova predstavitev</vt:lpstr>
      <vt:lpstr>PowerPointova predstavitev</vt:lpstr>
      <vt:lpstr>1. 2 KOTNE FUNKCIJE KOTOV DO 360°</vt:lpstr>
      <vt:lpstr>PowerPointova predstavitev</vt:lpstr>
      <vt:lpstr>1. 3 TOČKE, PREMICE IN RAVNINE V PROSTORU</vt:lpstr>
      <vt:lpstr>1. 4 VZPOREDNOST V PROSTORU</vt:lpstr>
      <vt:lpstr>1. 5 PRAVOKOTNA PROJEKCIJA IN KOTI V PROSTORU</vt:lpstr>
      <vt:lpstr>PowerPointova predstavitev</vt:lpstr>
      <vt:lpstr>PowerPointova predstavitev</vt:lpstr>
      <vt:lpstr>1. 6 DEFINICIJA VEKTORJA</vt:lpstr>
      <vt:lpstr>1. 7 VSOTA IN RAZLIKA VEKTORJEV</vt:lpstr>
      <vt:lpstr>PowerPointova predstavitev</vt:lpstr>
      <vt:lpstr>PowerPointova predstavitev</vt:lpstr>
      <vt:lpstr>1. 8 PRODUKT VEKTORJA S SKALARJEM</vt:lpstr>
      <vt:lpstr>PowerPointova predstavitev</vt:lpstr>
      <vt:lpstr>1. 9 LINEARNA KOMBINACIJA VEKTORJEV</vt:lpstr>
      <vt:lpstr>PowerPointova predstavitev</vt:lpstr>
      <vt:lpstr>1. 10 SKALARNI PRODUKT</vt:lpstr>
      <vt:lpstr>PowerPointova predstavitev</vt:lpstr>
      <vt:lpstr>PowerPointova predstavitev</vt:lpstr>
      <vt:lpstr>1. 11 PRAVOKOTNI KOORDINATNI SISTEM V PROSTORU</vt:lpstr>
      <vt:lpstr>PowerPointova predstavitev</vt:lpstr>
      <vt:lpstr>1. 12 VEKTORJI V PRAVOKOTNEM KOORDINATNEM SISTEMU</vt:lpstr>
      <vt:lpstr>PowerPointova predstavitev</vt:lpstr>
      <vt:lpstr>PowerPointova predstavitev</vt:lpstr>
      <vt:lpstr>*1. 13 VEKTORSKI PRODUKT</vt:lpstr>
      <vt:lpstr>PowerPointova predstavitev</vt:lpstr>
      <vt:lpstr>PowerPointova predstavitev</vt:lpstr>
      <vt:lpstr>2 POTENCE IN KORENI</vt:lpstr>
      <vt:lpstr>2. 1 POTENCE S CELIMI EKSPONENTI</vt:lpstr>
      <vt:lpstr>2. 2 KVADRATNI KOREN</vt:lpstr>
      <vt:lpstr>2. 3 KORENI POLJUBNIH STOPENJ</vt:lpstr>
      <vt:lpstr>2. 4 POTENCE Z RACIONALNIMI EKSPONENTI</vt:lpstr>
      <vt:lpstr>2. 5 IRACIONALNA ENAČBA</vt:lpstr>
      <vt:lpstr>3 FUNKCIJA IN NJENE LASTNOSTI</vt:lpstr>
      <vt:lpstr>3. 1 DEFINICIJSKO OBMOČJE IN ZALOGA VREDNOSTI</vt:lpstr>
      <vt:lpstr>3. 2 GRAF</vt:lpstr>
      <vt:lpstr>3. 3 PREDZNAK</vt:lpstr>
      <vt:lpstr>3. 4 NARAŠČANJE IN PADANJE</vt:lpstr>
      <vt:lpstr>3. 5 OMEJENOST</vt:lpstr>
      <vt:lpstr>3. 6 SODOST, LIHOST</vt:lpstr>
      <vt:lpstr>3. 7 INJEKTIVNOST, SURJEKTIVNOST, BIJEKTIVNOST </vt:lpstr>
      <vt:lpstr>3. 8 INVERZNA FUNKCIJA</vt:lpstr>
      <vt:lpstr>3. 9 TRANSFORMACIJE GRAFOV</vt:lpstr>
      <vt:lpstr>PowerPointova predstavitev</vt:lpstr>
      <vt:lpstr>PowerPointova predstavitev</vt:lpstr>
      <vt:lpstr>PowerPointova predstavitev</vt:lpstr>
      <vt:lpstr>4 POTENČNA FUNKCIJA</vt:lpstr>
      <vt:lpstr>5 KVADRATNA FUNKCIJA</vt:lpstr>
      <vt:lpstr>6 KOMPLEKSNA ŠTEVILA</vt:lpstr>
      <vt:lpstr>6. 1 DEFINICIJA KOMPLEKSNEGA ŠTEVILA</vt:lpstr>
      <vt:lpstr>PowerPointova predstavitev</vt:lpstr>
      <vt:lpstr>6. 2 SEŠTEVANJE, ODŠTEVANJE IN MNOŽENJE KOMPLEKSNIH ŠTEVIL</vt:lpstr>
      <vt:lpstr>PowerPointova predstavitev</vt:lpstr>
      <vt:lpstr>6. 3 KONJUGIRANO KOMPLEKSNO ŠTEVILO</vt:lpstr>
      <vt:lpstr>6. 4 ABSOLUTNA VREDNOST</vt:lpstr>
      <vt:lpstr>6. 5 DELJENJE KOMPLEKSNIH ŠTEVIL</vt:lpstr>
      <vt:lpstr>7 EKSPONENTNA IN LOGARITEMSKA FUNKCIJA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MATEMATIKA</dc:title>
  <dc:creator>Jan Kastelic</dc:creator>
  <cp:lastModifiedBy>Jan Kastelic</cp:lastModifiedBy>
  <cp:revision>276</cp:revision>
  <dcterms:created xsi:type="dcterms:W3CDTF">2020-07-18T14:04:30Z</dcterms:created>
  <dcterms:modified xsi:type="dcterms:W3CDTF">2020-12-25T15:02:52Z</dcterms:modified>
</cp:coreProperties>
</file>